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Tree>
    <p:extLst>
      <p:ext uri="{BB962C8B-B14F-4D97-AF65-F5344CB8AC3E}">
        <p14:creationId xmlns:p14="http://schemas.microsoft.com/office/powerpoint/2010/main" val="246376333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Tree>
    <p:extLst>
      <p:ext uri="{BB962C8B-B14F-4D97-AF65-F5344CB8AC3E}">
        <p14:creationId xmlns:p14="http://schemas.microsoft.com/office/powerpoint/2010/main" val="348958901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Tree>
    <p:extLst>
      <p:ext uri="{BB962C8B-B14F-4D97-AF65-F5344CB8AC3E}">
        <p14:creationId xmlns:p14="http://schemas.microsoft.com/office/powerpoint/2010/main" val="62164885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fld id="{5BAFBE03-B6D2-4FA2-9E69-1B8BC80CE37F}" type="datetimeFigureOut">
              <a:rPr lang="en-US" smtClean="0"/>
              <a:t>9/14/2021</a:t>
            </a:fld>
            <a:endParaRPr lang="en-US"/>
          </a:p>
        </p:txBody>
      </p:sp>
      <p:sp>
        <p:nvSpPr>
          <p:cNvPr id="3" name="Rectangle 5"/>
          <p:cNvSpPr>
            <a:spLocks noGrp="1" noChangeArrowheads="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CB9FFDEB-10BF-4E55-B2C8-4A2FE78E2F45}" type="slidenum">
              <a:rPr lang="en-US" smtClean="0"/>
              <a:t>‹#›</a:t>
            </a:fld>
            <a:endParaRPr lang="en-US"/>
          </a:p>
        </p:txBody>
      </p:sp>
    </p:spTree>
    <p:extLst>
      <p:ext uri="{BB962C8B-B14F-4D97-AF65-F5344CB8AC3E}">
        <p14:creationId xmlns:p14="http://schemas.microsoft.com/office/powerpoint/2010/main" val="264695762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Tree>
    <p:extLst>
      <p:ext uri="{BB962C8B-B14F-4D97-AF65-F5344CB8AC3E}">
        <p14:creationId xmlns:p14="http://schemas.microsoft.com/office/powerpoint/2010/main" val="232791001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Tree>
    <p:extLst>
      <p:ext uri="{BB962C8B-B14F-4D97-AF65-F5344CB8AC3E}">
        <p14:creationId xmlns:p14="http://schemas.microsoft.com/office/powerpoint/2010/main" val="2738864976"/>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Tree>
    <p:extLst>
      <p:ext uri="{BB962C8B-B14F-4D97-AF65-F5344CB8AC3E}">
        <p14:creationId xmlns:p14="http://schemas.microsoft.com/office/powerpoint/2010/main" val="340473140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Tree>
    <p:extLst>
      <p:ext uri="{BB962C8B-B14F-4D97-AF65-F5344CB8AC3E}">
        <p14:creationId xmlns:p14="http://schemas.microsoft.com/office/powerpoint/2010/main" val="2979588430"/>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Tree>
    <p:extLst>
      <p:ext uri="{BB962C8B-B14F-4D97-AF65-F5344CB8AC3E}">
        <p14:creationId xmlns:p14="http://schemas.microsoft.com/office/powerpoint/2010/main" val="1060081881"/>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Tree>
    <p:extLst>
      <p:ext uri="{BB962C8B-B14F-4D97-AF65-F5344CB8AC3E}">
        <p14:creationId xmlns:p14="http://schemas.microsoft.com/office/powerpoint/2010/main" val="404316814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AFBE03-B6D2-4FA2-9E69-1B8BC80CE37F}" type="datetimeFigureOut">
              <a:rPr lang="en-US" smtClean="0"/>
              <a:t>9/14/2021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9FFDEB-10BF-4E55-B2C8-4A2FE78E2F45}" type="slidenum">
              <a:rPr lang="en-US" smtClean="0"/>
              <a:t>‹#›</a:t>
            </a:fld>
            <a:endParaRPr lang="en-US"/>
          </a:p>
        </p:txBody>
      </p:sp>
    </p:spTree>
    <p:extLst>
      <p:ext uri="{BB962C8B-B14F-4D97-AF65-F5344CB8AC3E}">
        <p14:creationId xmlns:p14="http://schemas.microsoft.com/office/powerpoint/2010/main" val="12344998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endParaRPr lang="en-US"/>
          </a:p>
        </p:txBody>
      </p:sp>
      <p:sp>
        <p:nvSpPr>
          <p:cNvPr id="5" name="Slide Number Placeholder 3"/>
          <p:cNvSpPr>
            <a:spLocks noGrp="1"/>
          </p:cNvSpPr>
          <p:nvPr>
            <p:ph type="sldNum" sz="quarter" idx="12"/>
          </p:nvPr>
        </p:nvSpPr>
        <p:spPr>
          <a:xfrm>
            <a:off x="6553200" y="6245225"/>
            <a:ext cx="2133600" cy="476250"/>
          </a:xfrm>
          <a:ln/>
        </p:spPr>
        <p:txBody>
          <a:bodyPr/>
          <a:lstStyle>
            <a:lvl1pPr>
              <a:defRPr/>
            </a:lvl1pPr>
          </a:lstStyle>
          <a:p>
            <a:fld id="{CB9FFDEB-10BF-4E55-B2C8-4A2FE78E2F45}" type="slidenum">
              <a:rPr lang="en-US" smtClean="0"/>
              <a:t>‹#›</a:t>
            </a:fld>
            <a:endParaRPr lang="en-US"/>
          </a:p>
        </p:txBody>
      </p:sp>
    </p:spTree>
    <p:extLst>
      <p:ext uri="{BB962C8B-B14F-4D97-AF65-F5344CB8AC3E}">
        <p14:creationId xmlns:p14="http://schemas.microsoft.com/office/powerpoint/2010/main" val="410505419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Tree>
    <p:extLst>
      <p:ext uri="{BB962C8B-B14F-4D97-AF65-F5344CB8AC3E}">
        <p14:creationId xmlns:p14="http://schemas.microsoft.com/office/powerpoint/2010/main" val="253992924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
        <p:nvSpPr>
          <p:cNvPr id="4" name="Content Placeholder 3"/>
          <p:cNvSpPr>
            <a:spLocks noGrp="1"/>
          </p:cNvSpPr>
          <p:nvPr>
            <p:ph sz="quarter" idx="13"/>
          </p:nvPr>
        </p:nvSpPr>
        <p:spPr>
          <a:xfrm>
            <a:off x="457200"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406242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
        <p:nvSpPr>
          <p:cNvPr id="9" name="Content Placeholder 3"/>
          <p:cNvSpPr>
            <a:spLocks noGrp="1"/>
          </p:cNvSpPr>
          <p:nvPr>
            <p:ph sz="quarter" idx="13"/>
          </p:nvPr>
        </p:nvSpPr>
        <p:spPr>
          <a:xfrm>
            <a:off x="457200"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568834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
        <p:nvSpPr>
          <p:cNvPr id="9" name="Content Placeholder 3"/>
          <p:cNvSpPr>
            <a:spLocks noGrp="1"/>
          </p:cNvSpPr>
          <p:nvPr>
            <p:ph sz="quarter" idx="13"/>
          </p:nvPr>
        </p:nvSpPr>
        <p:spPr>
          <a:xfrm>
            <a:off x="457200" y="1153078"/>
            <a:ext cx="8229600" cy="22759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23285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010847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One Column TopBottom Top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
        <p:nvSpPr>
          <p:cNvPr id="9" name="Content Placeholder 3"/>
          <p:cNvSpPr>
            <a:spLocks noGrp="1"/>
          </p:cNvSpPr>
          <p:nvPr>
            <p:ph sz="quarter" idx="13"/>
          </p:nvPr>
        </p:nvSpPr>
        <p:spPr>
          <a:xfrm>
            <a:off x="457200" y="1153078"/>
            <a:ext cx="8229600" cy="88275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2057400"/>
            <a:ext cx="8229600" cy="36475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84423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
        <p:nvSpPr>
          <p:cNvPr id="4" name="Content Placeholder 3"/>
          <p:cNvSpPr>
            <a:spLocks noGrp="1"/>
          </p:cNvSpPr>
          <p:nvPr>
            <p:ph sz="quarter" idx="13"/>
          </p:nvPr>
        </p:nvSpPr>
        <p:spPr>
          <a:xfrm>
            <a:off x="457201" y="1153077"/>
            <a:ext cx="13716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1905001" y="1153077"/>
            <a:ext cx="6781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844608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5BAFBE03-B6D2-4FA2-9E69-1B8BC80CE37F}" type="datetimeFigureOut">
              <a:rPr lang="en-US" smtClean="0"/>
              <a:t>9/14/2021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CB9FFDEB-10BF-4E55-B2C8-4A2FE78E2F45}" type="slidenum">
              <a:rPr lang="en-US" smtClean="0"/>
              <a:t>‹#›</a:t>
            </a:fld>
            <a:endParaRPr lang="en-US"/>
          </a:p>
        </p:txBody>
      </p:sp>
      <p:sp>
        <p:nvSpPr>
          <p:cNvPr id="4" name="Content Placeholder 3"/>
          <p:cNvSpPr>
            <a:spLocks noGrp="1"/>
          </p:cNvSpPr>
          <p:nvPr>
            <p:ph sz="quarter" idx="13"/>
          </p:nvPr>
        </p:nvSpPr>
        <p:spPr>
          <a:xfrm>
            <a:off x="457201" y="1153078"/>
            <a:ext cx="5943598" cy="455184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6400799" y="1153077"/>
            <a:ext cx="2286001" cy="45518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509067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7"/>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fld id="{5BAFBE03-B6D2-4FA2-9E69-1B8BC80CE37F}" type="datetimeFigureOut">
              <a:rPr lang="en-US" smtClean="0"/>
              <a:t>9/14/2021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b="0" i="0" baseline="0" smtClean="0">
                <a:solidFill>
                  <a:srgbClr val="F4F8FE"/>
                </a:solidFill>
                <a:latin typeface="+mn-lt"/>
                <a:cs typeface="+mn-cs"/>
              </a:defRPr>
            </a:lvl1pPr>
          </a:lstStyle>
          <a:p>
            <a:fld id="{CB9FFDEB-10BF-4E55-B2C8-4A2FE78E2F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p:wipe dir="r"/>
  </p:transition>
  <p:txStyles>
    <p:titleStyle>
      <a:lvl1pPr algn="l" rtl="0" eaLnBrk="1" fontAlgn="base" hangingPunct="1">
        <a:spcBef>
          <a:spcPct val="0"/>
        </a:spcBef>
        <a:spcAft>
          <a:spcPct val="0"/>
        </a:spcAft>
        <a:defRPr sz="3800" b="1">
          <a:solidFill>
            <a:srgbClr val="000066"/>
          </a:solidFill>
          <a:latin typeface="+mj-lt"/>
          <a:ea typeface="+mj-ea"/>
          <a:cs typeface="+mj-cs"/>
        </a:defRPr>
      </a:lvl1pPr>
      <a:lvl2pPr algn="l" rtl="0" eaLnBrk="1" fontAlgn="base" hangingPunct="1">
        <a:spcBef>
          <a:spcPct val="0"/>
        </a:spcBef>
        <a:spcAft>
          <a:spcPct val="0"/>
        </a:spcAft>
        <a:defRPr sz="3800" b="1">
          <a:solidFill>
            <a:srgbClr val="000066"/>
          </a:solidFill>
          <a:latin typeface="Times New Roman" pitchFamily="18" charset="0"/>
          <a:cs typeface="Arial" charset="0"/>
        </a:defRPr>
      </a:lvl2pPr>
      <a:lvl3pPr algn="l" rtl="0" eaLnBrk="1" fontAlgn="base" hangingPunct="1">
        <a:spcBef>
          <a:spcPct val="0"/>
        </a:spcBef>
        <a:spcAft>
          <a:spcPct val="0"/>
        </a:spcAft>
        <a:defRPr sz="3800" b="1">
          <a:solidFill>
            <a:srgbClr val="000066"/>
          </a:solidFill>
          <a:latin typeface="Times New Roman" pitchFamily="18" charset="0"/>
          <a:cs typeface="Arial" charset="0"/>
        </a:defRPr>
      </a:lvl3pPr>
      <a:lvl4pPr algn="l" rtl="0" eaLnBrk="1" fontAlgn="base" hangingPunct="1">
        <a:spcBef>
          <a:spcPct val="0"/>
        </a:spcBef>
        <a:spcAft>
          <a:spcPct val="0"/>
        </a:spcAft>
        <a:defRPr sz="3800" b="1">
          <a:solidFill>
            <a:srgbClr val="000066"/>
          </a:solidFill>
          <a:latin typeface="Times New Roman" pitchFamily="18" charset="0"/>
          <a:cs typeface="Arial" charset="0"/>
        </a:defRPr>
      </a:lvl4pPr>
      <a:lvl5pPr algn="l" rtl="0" eaLnBrk="1" fontAlgn="base" hangingPunct="1">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marL="0" indent="0" algn="l" rtl="0" eaLnBrk="1" fontAlgn="base" hangingPunct="1">
        <a:spcBef>
          <a:spcPct val="20000"/>
        </a:spcBef>
        <a:spcAft>
          <a:spcPct val="0"/>
        </a:spcAft>
        <a:buNone/>
        <a:tabLst>
          <a:tab pos="401638" algn="l"/>
        </a:tabLst>
        <a:defRPr sz="2800" b="0" baseline="0">
          <a:solidFill>
            <a:srgbClr val="000066"/>
          </a:solidFill>
          <a:latin typeface="+mn-lt"/>
          <a:ea typeface="+mn-ea"/>
          <a:cs typeface="+mn-cs"/>
        </a:defRPr>
      </a:lvl1pPr>
      <a:lvl2pPr marL="457200" indent="-342900" algn="l" rtl="0" eaLnBrk="1" fontAlgn="base" hangingPunct="1">
        <a:spcBef>
          <a:spcPct val="20000"/>
        </a:spcBef>
        <a:spcAft>
          <a:spcPct val="0"/>
        </a:spcAft>
        <a:buFont typeface="Arial" panose="020B0604020202020204" pitchFamily="34" charset="0"/>
        <a:buChar char="•"/>
        <a:tabLst>
          <a:tab pos="401638" algn="l"/>
        </a:tabLst>
        <a:defRPr sz="2800" b="0" baseline="0">
          <a:solidFill>
            <a:srgbClr val="000066"/>
          </a:solidFill>
          <a:latin typeface="+mn-lt"/>
          <a:cs typeface="+mn-cs"/>
        </a:defRPr>
      </a:lvl2pPr>
      <a:lvl3pPr marL="9144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3pPr>
      <a:lvl4pPr marL="13716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4pPr>
      <a:lvl5pPr marL="21748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Panorama de la lección 3</a:t>
            </a:r>
            <a:endParaRPr lang="en-US"/>
          </a:p>
        </p:txBody>
      </p:sp>
      <p:sp>
        <p:nvSpPr>
          <p:cNvPr id="3" name="Content Placeholder 2">
            <a:extLst>
              <a:ext uri="{FF2B5EF4-FFF2-40B4-BE49-F238E27FC236}">
                <a16:creationId xmlns:a16="http://schemas.microsoft.com/office/drawing/2014/main" id="{2D0C1D4F-AB05-461D-B07E-5FAE55BAB428}"/>
              </a:ext>
            </a:extLst>
          </p:cNvPr>
          <p:cNvSpPr>
            <a:spLocks noGrp="1"/>
          </p:cNvSpPr>
          <p:nvPr>
            <p:ph idx="1"/>
          </p:nvPr>
        </p:nvSpPr>
        <p:spPr/>
        <p:txBody>
          <a:bodyPr>
            <a:normAutofit fontScale="62500" lnSpcReduction="20000"/>
          </a:bodyPr>
          <a:lstStyle/>
          <a:p>
            <a:pPr fontAlgn="auto">
              <a:spcBef>
                <a:spcPct val="100000"/>
              </a:spcBef>
              <a:spcAft>
                <a:spcPts val="0"/>
              </a:spcAft>
              <a:buSzPct val="99000"/>
              <a:tabLst/>
            </a:pPr>
            <a:r>
              <a:rPr lang="es-ES" kern="1200">
                <a:sym typeface="Arial"/>
              </a:rPr>
              <a:t>Esta unidad presentará las áreas funcionales del Sistema de Comando de Incidentes (ICS, por sus siglas en inglés) y los roles del Comandante del Incidente y del personal de mando. Al terminar esta lección, usted debería podrá: </a:t>
            </a:r>
          </a:p>
          <a:p>
            <a:pPr marL="381000" lvl="1" indent="-381000" fontAlgn="auto">
              <a:spcBef>
                <a:spcPct val="100000"/>
              </a:spcBef>
              <a:spcAft>
                <a:spcPts val="0"/>
              </a:spcAft>
              <a:buSzPct val="99000"/>
              <a:buFont typeface="Arial"/>
              <a:buChar char="•"/>
              <a:tabLst/>
            </a:pPr>
            <a:r>
              <a:rPr lang="es-ES" kern="1200">
                <a:ea typeface="+mn-ea"/>
                <a:sym typeface="Arial"/>
              </a:rPr>
              <a:t>Identificar las cinco áreas funcionales principales del ICS. </a:t>
            </a:r>
          </a:p>
          <a:p>
            <a:pPr marL="381000" lvl="1" indent="-381000" fontAlgn="auto">
              <a:spcBef>
                <a:spcPct val="100000"/>
              </a:spcBef>
              <a:spcAft>
                <a:spcPts val="0"/>
              </a:spcAft>
              <a:buSzPct val="99000"/>
              <a:buFont typeface="Arial"/>
              <a:buChar char="•"/>
              <a:tabLst/>
            </a:pPr>
            <a:r>
              <a:rPr lang="es-ES" kern="1200">
                <a:ea typeface="+mn-ea"/>
                <a:sym typeface="Arial"/>
              </a:rPr>
              <a:t>Describir el rol del Comandante del Incidente. </a:t>
            </a:r>
          </a:p>
          <a:p>
            <a:pPr marL="381000" lvl="1" indent="-381000" fontAlgn="auto">
              <a:spcBef>
                <a:spcPct val="100000"/>
              </a:spcBef>
              <a:spcAft>
                <a:spcPts val="0"/>
              </a:spcAft>
              <a:buSzPct val="99000"/>
              <a:buFont typeface="Arial"/>
              <a:buChar char="•"/>
              <a:tabLst/>
            </a:pPr>
            <a:r>
              <a:rPr lang="es-ES" kern="1200">
                <a:ea typeface="+mn-ea"/>
                <a:sym typeface="Arial"/>
              </a:rPr>
              <a:t>Describir la selección y transferencia del mando entre comandantes del incidente. </a:t>
            </a:r>
          </a:p>
          <a:p>
            <a:pPr marL="381000" lvl="1" indent="-381000" fontAlgn="auto">
              <a:spcBef>
                <a:spcPct val="100000"/>
              </a:spcBef>
              <a:spcAft>
                <a:spcPts val="0"/>
              </a:spcAft>
              <a:buSzPct val="99000"/>
              <a:buFont typeface="Arial"/>
              <a:buChar char="•"/>
              <a:tabLst/>
            </a:pPr>
            <a:r>
              <a:rPr lang="es-ES" kern="1200">
                <a:ea typeface="+mn-ea"/>
                <a:sym typeface="Arial"/>
              </a:rPr>
              <a:t>Identificar los títulos de cargos vinculados con el personal de mando. </a:t>
            </a:r>
          </a:p>
          <a:p>
            <a:pPr marL="381000" lvl="1" indent="-381000" fontAlgn="auto">
              <a:spcBef>
                <a:spcPct val="100000"/>
              </a:spcBef>
              <a:spcAft>
                <a:spcPts val="0"/>
              </a:spcAft>
              <a:buSzPct val="99000"/>
              <a:buFont typeface="Arial"/>
              <a:buChar char="•"/>
              <a:tabLst/>
            </a:pPr>
            <a:r>
              <a:rPr lang="es-ES" kern="1200">
                <a:ea typeface="+mn-ea"/>
                <a:sym typeface="Arial"/>
              </a:rPr>
              <a:t>Describir los roles del personal de mando. </a:t>
            </a:r>
          </a:p>
          <a:p>
            <a:pPr marL="381000" lvl="1" indent="-381000" fontAlgn="auto">
              <a:spcBef>
                <a:spcPct val="100000"/>
              </a:spcBef>
              <a:spcAft>
                <a:spcPts val="0"/>
              </a:spcAft>
              <a:buSzPct val="99000"/>
              <a:buFont typeface="Arial"/>
              <a:buChar char="•"/>
              <a:tabLst/>
            </a:pPr>
            <a:r>
              <a:rPr lang="es-ES" kern="1200">
                <a:ea typeface="+mn-ea"/>
                <a:sym typeface="Arial"/>
              </a:rPr>
              <a:t>Diferenciar entre el mando del incidente y la coordinación del incidente.</a:t>
            </a:r>
            <a:endParaRPr lang="en-US"/>
          </a:p>
        </p:txBody>
      </p:sp>
      <p:sp>
        <p:nvSpPr>
          <p:cNvPr id="6" name="Slide Number Placeholder 5">
            <a:extLst>
              <a:ext uri="{FF2B5EF4-FFF2-40B4-BE49-F238E27FC236}">
                <a16:creationId xmlns:a16="http://schemas.microsoft.com/office/drawing/2014/main" id="{F739090F-1790-40D4-8918-B99D82FCD86B}"/>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1</a:t>
            </a:fld>
            <a:endParaRPr lang="en-US"/>
          </a:p>
        </p:txBody>
      </p:sp>
    </p:spTree>
    <p:extLst>
      <p:ext uri="{BB962C8B-B14F-4D97-AF65-F5344CB8AC3E}">
        <p14:creationId xmlns:p14="http://schemas.microsoft.com/office/powerpoint/2010/main" val="1326835965"/>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El Comandante del Incidente</a:t>
            </a:r>
          </a:p>
        </p:txBody>
      </p:sp>
      <p:sp>
        <p:nvSpPr>
          <p:cNvPr id="3" name="Content Placeholder 2">
            <a:extLst>
              <a:ext uri="{FF2B5EF4-FFF2-40B4-BE49-F238E27FC236}">
                <a16:creationId xmlns:a16="http://schemas.microsoft.com/office/drawing/2014/main" id="{5E99F98E-221C-495A-B2D7-8CC72E3A2BD9}"/>
              </a:ext>
            </a:extLst>
          </p:cNvPr>
          <p:cNvSpPr>
            <a:spLocks noGrp="1"/>
          </p:cNvSpPr>
          <p:nvPr>
            <p:ph sz="quarter" idx="13"/>
          </p:nvPr>
        </p:nvSpPr>
        <p:spPr/>
        <p:txBody>
          <a:bodyPr>
            <a:normAutofit fontScale="70000" lnSpcReduction="20000"/>
          </a:bodyPr>
          <a:lstStyle/>
          <a:p>
            <a:pPr>
              <a:spcBef>
                <a:spcPct val="100000"/>
              </a:spcBef>
              <a:buSzPct val="99000"/>
            </a:pPr>
            <a:r>
              <a:rPr lang="es-ES" kern="1200">
                <a:sym typeface="Arial"/>
              </a:rPr>
              <a:t>Empezamos con una examinación más detallada del Comandante del Incidente. El Comandante del Incidente es responsable del manejo general del incidente. El manejo general incluye las asignaciones del personal de mando que sean necesarias para apoyar la función de mando del incidente. </a:t>
            </a:r>
            <a:r>
              <a:rPr lang="es-ES" b="1" kern="1200">
                <a:sym typeface="Arial"/>
              </a:rPr>
              <a:t>El Comandante del Incidente es el único puesto que siempre será cubierto en las aplicaciones del ICS</a:t>
            </a:r>
            <a:r>
              <a:rPr lang="es-ES" kern="1200">
                <a:sym typeface="Arial"/>
              </a:rPr>
              <a:t>. Para incidentes y eventos menores, una persona—el Comandante del Incidente—podrá cumplir todas las funciones de manejo.</a:t>
            </a:r>
            <a:endParaRPr lang="en-US"/>
          </a:p>
        </p:txBody>
      </p:sp>
      <p:pic>
        <p:nvPicPr>
          <p:cNvPr id="8" name="Content Placeholder 7" descr="Incident Commander with arrows pointing to words: Incident Command, Operations, Planning, Logistics, and Finance/Administration.">
            <a:extLst>
              <a:ext uri="{FF2B5EF4-FFF2-40B4-BE49-F238E27FC236}">
                <a16:creationId xmlns:a16="http://schemas.microsoft.com/office/drawing/2014/main" id="{AA644177-A4E5-4804-9125-C0178B9FC4F1}"/>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2667238" y="3688669"/>
            <a:ext cx="3809524" cy="1800000"/>
          </a:xfrm>
          <a:prstGeom prst="rect">
            <a:avLst/>
          </a:prstGeom>
        </p:spPr>
      </p:pic>
      <p:sp>
        <p:nvSpPr>
          <p:cNvPr id="9" name="Slide Number Placeholder 8">
            <a:extLst>
              <a:ext uri="{FF2B5EF4-FFF2-40B4-BE49-F238E27FC236}">
                <a16:creationId xmlns:a16="http://schemas.microsoft.com/office/drawing/2014/main" id="{03C02C29-6C7A-4D22-A1A6-8DEE34B427C7}"/>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10</a:t>
            </a:fld>
            <a:endParaRPr lang="en-US"/>
          </a:p>
        </p:txBody>
      </p:sp>
    </p:spTree>
    <p:extLst>
      <p:ext uri="{BB962C8B-B14F-4D97-AF65-F5344CB8AC3E}">
        <p14:creationId xmlns:p14="http://schemas.microsoft.com/office/powerpoint/2010/main" val="173036164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Las responsabilidades del Comandante del Incidente</a:t>
            </a:r>
            <a:endParaRPr lang="en-US"/>
          </a:p>
        </p:txBody>
      </p:sp>
      <p:sp>
        <p:nvSpPr>
          <p:cNvPr id="3" name="Content Placeholder 2">
            <a:extLst>
              <a:ext uri="{FF2B5EF4-FFF2-40B4-BE49-F238E27FC236}">
                <a16:creationId xmlns:a16="http://schemas.microsoft.com/office/drawing/2014/main" id="{753F3242-7F96-40F1-9F29-0E48B6126655}"/>
              </a:ext>
            </a:extLst>
          </p:cNvPr>
          <p:cNvSpPr>
            <a:spLocks noGrp="1"/>
          </p:cNvSpPr>
          <p:nvPr>
            <p:ph sz="quarter" idx="13"/>
          </p:nvPr>
        </p:nvSpPr>
        <p:spPr/>
        <p:txBody>
          <a:bodyPr>
            <a:normAutofit fontScale="55000" lnSpcReduction="20000"/>
          </a:bodyPr>
          <a:lstStyle/>
          <a:p>
            <a:pPr fontAlgn="auto">
              <a:spcBef>
                <a:spcPct val="100000"/>
              </a:spcBef>
              <a:buSzPct val="99000"/>
              <a:tabLst/>
            </a:pPr>
            <a:r>
              <a:rPr lang="es-ES" kern="1200">
                <a:sym typeface="Arial"/>
              </a:rPr>
              <a:t>Además de tener la responsabilidad general del manejo del incidente total, el Comandante del Incidente también tiene las responsabilidades específicas de: </a:t>
            </a:r>
          </a:p>
          <a:p>
            <a:pPr marL="381000" lvl="1" indent="-381000" fontAlgn="auto">
              <a:spcBef>
                <a:spcPct val="100000"/>
              </a:spcBef>
              <a:buSzPct val="99000"/>
              <a:buFont typeface="Arial"/>
              <a:buChar char="•"/>
              <a:tabLst/>
            </a:pPr>
            <a:r>
              <a:rPr lang="es-ES" kern="1200">
                <a:ea typeface="+mn-ea"/>
                <a:sym typeface="Arial"/>
              </a:rPr>
              <a:t>Asegurar la seguridad general del incidente </a:t>
            </a:r>
          </a:p>
          <a:p>
            <a:pPr marL="381000" lvl="1" indent="-381000" fontAlgn="auto">
              <a:spcBef>
                <a:spcPct val="100000"/>
              </a:spcBef>
              <a:buSzPct val="99000"/>
              <a:buFont typeface="Arial"/>
              <a:buChar char="•"/>
              <a:tabLst/>
            </a:pPr>
            <a:r>
              <a:rPr lang="es-ES" kern="1200">
                <a:ea typeface="+mn-ea"/>
                <a:sym typeface="Arial"/>
              </a:rPr>
              <a:t>Proveer servicios de información para partes interesadas internas y externas, tales como los sobrevivientes del desastre, ejecutivos de agencias y altos dirigentes </a:t>
            </a:r>
          </a:p>
          <a:p>
            <a:pPr marL="381000" lvl="1" indent="-381000" fontAlgn="auto">
              <a:spcBef>
                <a:spcPct val="100000"/>
              </a:spcBef>
              <a:buSzPct val="99000"/>
              <a:buFont typeface="Arial"/>
              <a:buChar char="•"/>
              <a:tabLst/>
            </a:pPr>
            <a:r>
              <a:rPr lang="es-ES" kern="1200">
                <a:ea typeface="+mn-ea"/>
                <a:sym typeface="Arial"/>
              </a:rPr>
              <a:t>Establecer y mantener enlaces con las otras agencias que participan en el incidente</a:t>
            </a:r>
          </a:p>
          <a:p>
            <a:pPr>
              <a:spcBef>
                <a:spcPct val="100000"/>
              </a:spcBef>
              <a:buSzPct val="99000"/>
            </a:pPr>
            <a:r>
              <a:rPr lang="es-ES" kern="1200">
                <a:sym typeface="Arial"/>
              </a:rPr>
              <a:t>El Comandante del Incidente podrá nombrar un adjunto o más. De asignar a un adjunto, él o ella debería reunir todos los requisitos para asumir el puesto del Comandante del Incidente.</a:t>
            </a:r>
            <a:endParaRPr lang="en-US"/>
          </a:p>
        </p:txBody>
      </p:sp>
      <p:pic>
        <p:nvPicPr>
          <p:cNvPr id="8" name="Content Placeholder 7" descr="Image of Incident Commander looking up from incident maps.">
            <a:extLst>
              <a:ext uri="{FF2B5EF4-FFF2-40B4-BE49-F238E27FC236}">
                <a16:creationId xmlns:a16="http://schemas.microsoft.com/office/drawing/2014/main" id="{D8EAF2A4-62DF-4B80-9C00-D013309B63B4}"/>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86400" y="1979612"/>
            <a:ext cx="2286000" cy="2908300"/>
          </a:xfrm>
          <a:prstGeom prst="rect">
            <a:avLst/>
          </a:prstGeom>
        </p:spPr>
      </p:pic>
      <p:sp>
        <p:nvSpPr>
          <p:cNvPr id="9" name="Slide Number Placeholder 8">
            <a:extLst>
              <a:ext uri="{FF2B5EF4-FFF2-40B4-BE49-F238E27FC236}">
                <a16:creationId xmlns:a16="http://schemas.microsoft.com/office/drawing/2014/main" id="{40482D96-6861-4811-BCA1-B994C69B9E3E}"/>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11</a:t>
            </a:fld>
            <a:endParaRPr lang="en-US"/>
          </a:p>
        </p:txBody>
      </p:sp>
    </p:spTree>
    <p:extLst>
      <p:ext uri="{BB962C8B-B14F-4D97-AF65-F5344CB8AC3E}">
        <p14:creationId xmlns:p14="http://schemas.microsoft.com/office/powerpoint/2010/main" val="1724484947"/>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La selección o cambio de comandantes del incidente</a:t>
            </a:r>
            <a:endParaRPr lang="en-US"/>
          </a:p>
        </p:txBody>
      </p:sp>
      <p:sp>
        <p:nvSpPr>
          <p:cNvPr id="3" name="Content Placeholder 2">
            <a:extLst>
              <a:ext uri="{FF2B5EF4-FFF2-40B4-BE49-F238E27FC236}">
                <a16:creationId xmlns:a16="http://schemas.microsoft.com/office/drawing/2014/main" id="{FA001F50-7583-4FED-9235-BD6B3E25C74C}"/>
              </a:ext>
            </a:extLst>
          </p:cNvPr>
          <p:cNvSpPr>
            <a:spLocks noGrp="1"/>
          </p:cNvSpPr>
          <p:nvPr>
            <p:ph sz="quarter" idx="13"/>
          </p:nvPr>
        </p:nvSpPr>
        <p:spPr/>
        <p:txBody>
          <a:bodyPr>
            <a:normAutofit fontScale="62500" lnSpcReduction="20000"/>
          </a:bodyPr>
          <a:lstStyle/>
          <a:p>
            <a:pPr fontAlgn="auto">
              <a:spcBef>
                <a:spcPct val="100000"/>
              </a:spcBef>
              <a:spcAft>
                <a:spcPts val="0"/>
              </a:spcAft>
              <a:buSzPct val="99000"/>
              <a:tabLst/>
            </a:pPr>
            <a:r>
              <a:rPr lang="es-ES" kern="1200">
                <a:sym typeface="Arial"/>
              </a:rPr>
              <a:t>La función de mando debería establecerse claramente al comienzo de un incidente. La jurisdicción u organización con la responsabilidad primaria del incidente designa la persona en el lugar que es responsable de establecer el mando y el protocolo para la transferencia del mando. A medida que un incidente se vuelve más complejo o menos, el mando podrá cambiar para satisfacer las necesidades del incidente. </a:t>
            </a:r>
          </a:p>
          <a:p>
            <a:pPr fontAlgn="auto">
              <a:spcBef>
                <a:spcPct val="100000"/>
              </a:spcBef>
              <a:spcAft>
                <a:spcPts val="0"/>
              </a:spcAft>
              <a:buSzPct val="99000"/>
              <a:tabLst/>
            </a:pPr>
            <a:r>
              <a:rPr lang="es-ES" kern="1200">
                <a:sym typeface="Arial"/>
              </a:rPr>
              <a:t>Cuando se transfiera el mando, el proceso debería incluir una sesión informativa que capta toda la información esencial para continuar las operaciones de manera segura y efectiva. </a:t>
            </a:r>
            <a:endParaRPr lang="en-US"/>
          </a:p>
        </p:txBody>
      </p:sp>
      <p:pic>
        <p:nvPicPr>
          <p:cNvPr id="8" name="Content Placeholder 7" descr="Image of Public Works Incident Commander briefing incoming Incident Commander.">
            <a:extLst>
              <a:ext uri="{FF2B5EF4-FFF2-40B4-BE49-F238E27FC236}">
                <a16:creationId xmlns:a16="http://schemas.microsoft.com/office/drawing/2014/main" id="{B52377F5-8299-4DBD-9A14-AF56736D17EF}"/>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86400" y="1979612"/>
            <a:ext cx="2286000" cy="2908300"/>
          </a:xfrm>
          <a:prstGeom prst="rect">
            <a:avLst/>
          </a:prstGeom>
        </p:spPr>
      </p:pic>
      <p:sp>
        <p:nvSpPr>
          <p:cNvPr id="9" name="Slide Number Placeholder 8">
            <a:extLst>
              <a:ext uri="{FF2B5EF4-FFF2-40B4-BE49-F238E27FC236}">
                <a16:creationId xmlns:a16="http://schemas.microsoft.com/office/drawing/2014/main" id="{708E0A60-B349-4C24-A92E-7596930D9FFA}"/>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12</a:t>
            </a:fld>
            <a:endParaRPr lang="en-US"/>
          </a:p>
        </p:txBody>
      </p:sp>
    </p:spTree>
    <p:extLst>
      <p:ext uri="{BB962C8B-B14F-4D97-AF65-F5344CB8AC3E}">
        <p14:creationId xmlns:p14="http://schemas.microsoft.com/office/powerpoint/2010/main" val="2880210138"/>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Pregunta de discusión</a:t>
            </a:r>
          </a:p>
        </p:txBody>
      </p:sp>
      <p:sp>
        <p:nvSpPr>
          <p:cNvPr id="9" name="Slide Number Placeholder 8">
            <a:extLst>
              <a:ext uri="{FF2B5EF4-FFF2-40B4-BE49-F238E27FC236}">
                <a16:creationId xmlns:a16="http://schemas.microsoft.com/office/drawing/2014/main" id="{5FA5C37E-A583-4AA3-9F9C-D787C3B44F22}"/>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13</a:t>
            </a:fld>
            <a:endParaRPr lang="en-US"/>
          </a:p>
        </p:txBody>
      </p:sp>
      <p:sp>
        <p:nvSpPr>
          <p:cNvPr id="3" name="Content Placeholder 2">
            <a:extLst>
              <a:ext uri="{FF2B5EF4-FFF2-40B4-BE49-F238E27FC236}">
                <a16:creationId xmlns:a16="http://schemas.microsoft.com/office/drawing/2014/main" id="{E3CB1427-8A3A-44BB-A93E-46001129F4A3}"/>
              </a:ext>
            </a:extLst>
          </p:cNvPr>
          <p:cNvSpPr>
            <a:spLocks noGrp="1"/>
          </p:cNvSpPr>
          <p:nvPr>
            <p:ph sz="quarter" idx="13"/>
          </p:nvPr>
        </p:nvSpPr>
        <p:spPr/>
        <p:txBody>
          <a:bodyPr>
            <a:normAutofit fontScale="77500" lnSpcReduction="20000"/>
          </a:bodyPr>
          <a:lstStyle/>
          <a:p>
            <a:pPr fontAlgn="auto">
              <a:spcBef>
                <a:spcPct val="100000"/>
              </a:spcBef>
              <a:buSzPct val="99000"/>
              <a:tabLst/>
            </a:pPr>
            <a:r>
              <a:rPr lang="es-ES" kern="1200">
                <a:sym typeface="Arial"/>
              </a:rPr>
              <a:t>El proceso de transferencia del mando siempre incluye una sesión informativa detallada para la transferencia del mando, lo cual se puede presentar de manera oral, por escrito o de una mezcla de las dos formas. </a:t>
            </a:r>
          </a:p>
          <a:p>
            <a:pPr fontAlgn="auto">
              <a:spcBef>
                <a:spcPct val="100000"/>
              </a:spcBef>
              <a:buSzPct val="99000"/>
              <a:tabLst/>
            </a:pPr>
            <a:r>
              <a:rPr lang="es-ES" kern="1200">
                <a:sym typeface="Arial"/>
              </a:rPr>
              <a:t>También es importante recordar que se debería notificar al resto del personal del incidente sobre la transferencia del mando.</a:t>
            </a:r>
          </a:p>
          <a:p>
            <a:pPr>
              <a:spcBef>
                <a:spcPct val="100000"/>
              </a:spcBef>
              <a:buSzPct val="99000"/>
            </a:pPr>
            <a:r>
              <a:rPr lang="es-ES" b="1" kern="1200">
                <a:sym typeface="Arial"/>
              </a:rPr>
              <a:t>¿Qué incluiría usted en una sesión informativa para la transferencia del mando? </a:t>
            </a:r>
            <a:endParaRPr lang="en-US"/>
          </a:p>
        </p:txBody>
      </p:sp>
      <p:pic>
        <p:nvPicPr>
          <p:cNvPr id="8" name="Content Placeholder 7" descr="Discussion Question Icon">
            <a:extLst>
              <a:ext uri="{FF2B5EF4-FFF2-40B4-BE49-F238E27FC236}">
                <a16:creationId xmlns:a16="http://schemas.microsoft.com/office/drawing/2014/main" id="{43994DFB-9FFD-40E3-BABE-54AB794BE39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7386615" y="3162263"/>
            <a:ext cx="314369" cy="533474"/>
          </a:xfrm>
          <a:prstGeom prst="rect">
            <a:avLst/>
          </a:prstGeom>
        </p:spPr>
      </p:pic>
    </p:spTree>
    <p:extLst>
      <p:ext uri="{BB962C8B-B14F-4D97-AF65-F5344CB8AC3E}">
        <p14:creationId xmlns:p14="http://schemas.microsoft.com/office/powerpoint/2010/main" val="280503588"/>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sz="2400" dirty="0"/>
              <a:t>Escenario: El Comandante Adjunto del Incidente reemplazará al Comandante del Incidente actual debido a que este tiene que atender a una emergencia familiar</a:t>
            </a:r>
            <a:endParaRPr lang="en-US" sz="2400" dirty="0"/>
          </a:p>
        </p:txBody>
      </p:sp>
      <p:sp>
        <p:nvSpPr>
          <p:cNvPr id="8" name="Slide Number Placeholder 7">
            <a:extLst>
              <a:ext uri="{FF2B5EF4-FFF2-40B4-BE49-F238E27FC236}">
                <a16:creationId xmlns:a16="http://schemas.microsoft.com/office/drawing/2014/main" id="{372B5F53-10F0-4200-896B-E7597A39B691}"/>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14</a:t>
            </a:fld>
            <a:endParaRPr lang="en-US"/>
          </a:p>
        </p:txBody>
      </p:sp>
      <p:pic>
        <p:nvPicPr>
          <p:cNvPr id="7" name="Content Placeholder 6" descr="Discussion Question">
            <a:extLst>
              <a:ext uri="{FF2B5EF4-FFF2-40B4-BE49-F238E27FC236}">
                <a16:creationId xmlns:a16="http://schemas.microsoft.com/office/drawing/2014/main" id="{A4DD9227-666D-44E7-899A-C6F614E489D0}"/>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9" name="Content Placeholder 8">
            <a:extLst>
              <a:ext uri="{FF2B5EF4-FFF2-40B4-BE49-F238E27FC236}">
                <a16:creationId xmlns:a16="http://schemas.microsoft.com/office/drawing/2014/main" id="{7BF981DB-CA56-4F1B-84F0-4F86712C646D}"/>
              </a:ext>
            </a:extLst>
          </p:cNvPr>
          <p:cNvSpPr>
            <a:spLocks noGrp="1"/>
          </p:cNvSpPr>
          <p:nvPr>
            <p:ph sz="quarter" idx="14"/>
          </p:nvPr>
        </p:nvSpPr>
        <p:spPr/>
        <p:txBody>
          <a:bodyPr/>
          <a:lstStyle/>
          <a:p>
            <a:r>
              <a:rPr lang="es-ES" dirty="0">
                <a:sym typeface="Arial"/>
              </a:rPr>
              <a:t>¿Cuál es la acción correcta que el Comandante del Incidente debería realizar? </a:t>
            </a:r>
            <a:endParaRPr lang="en-US" dirty="0"/>
          </a:p>
        </p:txBody>
      </p:sp>
    </p:spTree>
    <p:extLst>
      <p:ext uri="{BB962C8B-B14F-4D97-AF65-F5344CB8AC3E}">
        <p14:creationId xmlns:p14="http://schemas.microsoft.com/office/powerpoint/2010/main" val="2333550663"/>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Delegando responsabilidades de manejo del incidente</a:t>
            </a:r>
          </a:p>
        </p:txBody>
      </p:sp>
      <p:sp>
        <p:nvSpPr>
          <p:cNvPr id="3" name="Content Placeholder 2">
            <a:extLst>
              <a:ext uri="{FF2B5EF4-FFF2-40B4-BE49-F238E27FC236}">
                <a16:creationId xmlns:a16="http://schemas.microsoft.com/office/drawing/2014/main" id="{227CA8BF-D11B-40F5-B9E2-1DB456DCAA4D}"/>
              </a:ext>
            </a:extLst>
          </p:cNvPr>
          <p:cNvSpPr>
            <a:spLocks noGrp="1"/>
          </p:cNvSpPr>
          <p:nvPr>
            <p:ph sz="quarter" idx="13"/>
          </p:nvPr>
        </p:nvSpPr>
        <p:spPr/>
        <p:txBody>
          <a:bodyPr>
            <a:normAutofit fontScale="55000" lnSpcReduction="20000"/>
          </a:bodyPr>
          <a:lstStyle/>
          <a:p>
            <a:pPr>
              <a:spcBef>
                <a:spcPct val="100000"/>
              </a:spcBef>
              <a:buSzPct val="99000"/>
            </a:pPr>
            <a:r>
              <a:rPr lang="es-ES" kern="1200">
                <a:sym typeface="Arial"/>
              </a:rPr>
              <a:t>El Comandante del Incidente es responsable de todas las áreas funcionales del Sistema de Comando de Incidentes (ICS) hasta que él o ella delegue una función. Ya que la organización del ICS es modular, se puede expandir o contraer para satisfacer las necesidades del incidente. Durante el transcurso de un incidente mayor, el Comandante del Incidente puede crear secciones y delegar las responsabilidades de operaciones, planificación, logística y finanzas/administración. Para los incidentes muy pequeños, de rutina o de corta duración, es posible que el Comandante del Incidente no establezca ninguno de los puestos del personal. En tal caso, el Comandante del Incidente manejará todas las funciones del ICS personalmente. </a:t>
            </a:r>
          </a:p>
          <a:p>
            <a:pPr>
              <a:spcBef>
                <a:spcPct val="100000"/>
              </a:spcBef>
              <a:buSzPct val="99000"/>
            </a:pPr>
            <a:r>
              <a:rPr lang="es-ES" kern="1200">
                <a:sym typeface="Arial"/>
              </a:rPr>
              <a:t>El Comandante del Incidente solamente crea las secciones que se necesitan. Si una sección no cuenta con personal, el Comandante del Incidente manejará esas funciones.</a:t>
            </a:r>
            <a:endParaRPr lang="en-US"/>
          </a:p>
        </p:txBody>
      </p:sp>
      <p:pic>
        <p:nvPicPr>
          <p:cNvPr id="9" name="Content Placeholder 8" descr="Incident Command System organization chart. Top level is Incident Commander. Next level down is Operations Section, Planning Section, Logistics Section, Finance/Administration Section.  Dotted line around Planning Section, Logistics Section, and Finance/Administration Section, labeled Activated as needed to support the incident response.">
            <a:extLst>
              <a:ext uri="{FF2B5EF4-FFF2-40B4-BE49-F238E27FC236}">
                <a16:creationId xmlns:a16="http://schemas.microsoft.com/office/drawing/2014/main" id="{55462407-FFEC-4602-A250-F15DD2D166E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572000" y="2667777"/>
            <a:ext cx="4114800" cy="1531971"/>
          </a:xfrm>
          <a:prstGeom prst="rect">
            <a:avLst/>
          </a:prstGeom>
        </p:spPr>
      </p:pic>
      <p:sp>
        <p:nvSpPr>
          <p:cNvPr id="10" name="Slide Number Placeholder 9">
            <a:extLst>
              <a:ext uri="{FF2B5EF4-FFF2-40B4-BE49-F238E27FC236}">
                <a16:creationId xmlns:a16="http://schemas.microsoft.com/office/drawing/2014/main" id="{43DE2064-E465-419E-97E4-4A42CB7364E6}"/>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15</a:t>
            </a:fld>
            <a:endParaRPr lang="en-US"/>
          </a:p>
        </p:txBody>
      </p:sp>
    </p:spTree>
    <p:extLst>
      <p:ext uri="{BB962C8B-B14F-4D97-AF65-F5344CB8AC3E}">
        <p14:creationId xmlns:p14="http://schemas.microsoft.com/office/powerpoint/2010/main" val="4116645278"/>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Personal de mando del ICS</a:t>
            </a:r>
            <a:endParaRPr lang="en-US"/>
          </a:p>
        </p:txBody>
      </p:sp>
      <p:sp>
        <p:nvSpPr>
          <p:cNvPr id="3" name="Content Placeholder 2">
            <a:extLst>
              <a:ext uri="{FF2B5EF4-FFF2-40B4-BE49-F238E27FC236}">
                <a16:creationId xmlns:a16="http://schemas.microsoft.com/office/drawing/2014/main" id="{8914663A-7321-4FFF-9D53-8C2424A033D2}"/>
              </a:ext>
            </a:extLst>
          </p:cNvPr>
          <p:cNvSpPr>
            <a:spLocks noGrp="1"/>
          </p:cNvSpPr>
          <p:nvPr>
            <p:ph sz="quarter" idx="13"/>
          </p:nvPr>
        </p:nvSpPr>
        <p:spPr/>
        <p:txBody>
          <a:bodyPr>
            <a:normAutofit fontScale="40000" lnSpcReduction="20000"/>
          </a:bodyPr>
          <a:lstStyle/>
          <a:p>
            <a:pPr fontAlgn="auto">
              <a:spcBef>
                <a:spcPct val="100000"/>
              </a:spcBef>
              <a:spcAft>
                <a:spcPts val="0"/>
              </a:spcAft>
              <a:buSzPct val="99000"/>
              <a:tabLst/>
            </a:pPr>
            <a:r>
              <a:rPr lang="es-ES" kern="1200">
                <a:sym typeface="Arial"/>
              </a:rPr>
              <a:t>Dependiendo del tamaño y tipo de incidente o evento, el Comandante del Incidente podrá designar personal para proporcionar servicios de información, seguridad y enlace. En el Sistema de Comando de Incidentes (ICS, por sus siglas en inglés), el personal de mando podrá incluir: </a:t>
            </a:r>
          </a:p>
          <a:p>
            <a:pPr marL="381000" lvl="1" indent="-381000" fontAlgn="auto">
              <a:spcBef>
                <a:spcPct val="100000"/>
              </a:spcBef>
              <a:spcAft>
                <a:spcPts val="0"/>
              </a:spcAft>
              <a:buSzPct val="99000"/>
              <a:buFont typeface="Arial"/>
              <a:buChar char="•"/>
              <a:tabLst/>
            </a:pPr>
            <a:r>
              <a:rPr lang="es-ES" b="1" kern="1200">
                <a:ea typeface="+mn-ea"/>
                <a:sym typeface="Arial"/>
              </a:rPr>
              <a:t>Funcionario de Información Pública,</a:t>
            </a:r>
            <a:r>
              <a:rPr lang="es-ES" kern="1200">
                <a:ea typeface="+mn-ea"/>
                <a:sym typeface="Arial"/>
              </a:rPr>
              <a:t> que interactúa con el público y los medios y/o con otras agencias con requisitos de información relacionada con el incidente. </a:t>
            </a:r>
          </a:p>
          <a:p>
            <a:pPr marL="381000" lvl="1" indent="-381000" fontAlgn="auto">
              <a:spcBef>
                <a:spcPct val="100000"/>
              </a:spcBef>
              <a:spcAft>
                <a:spcPts val="0"/>
              </a:spcAft>
              <a:buSzPct val="99000"/>
              <a:buFont typeface="Arial"/>
              <a:buChar char="•"/>
              <a:tabLst/>
            </a:pPr>
            <a:r>
              <a:rPr lang="es-ES" b="1" kern="1200">
                <a:ea typeface="+mn-ea"/>
                <a:sym typeface="Arial"/>
              </a:rPr>
              <a:t>Funcionario de Seguridad,</a:t>
            </a:r>
            <a:r>
              <a:rPr lang="es-ES" kern="1200">
                <a:ea typeface="+mn-ea"/>
                <a:sym typeface="Arial"/>
              </a:rPr>
              <a:t> que supervisa las operaciones del incidente y aconseja al Comandante del Incidente sobre todos los asuntos relacionados con la seguridad, incluyendo la salud y seguridad del personal de mando del incidente. </a:t>
            </a:r>
          </a:p>
          <a:p>
            <a:pPr marL="381000" lvl="1" indent="-381000" fontAlgn="auto">
              <a:spcBef>
                <a:spcPct val="100000"/>
              </a:spcBef>
              <a:spcAft>
                <a:spcPts val="0"/>
              </a:spcAft>
              <a:buSzPct val="99000"/>
              <a:buFont typeface="Arial"/>
              <a:buChar char="•"/>
              <a:tabLst/>
            </a:pPr>
            <a:r>
              <a:rPr lang="es-ES" b="1" kern="1200">
                <a:ea typeface="+mn-ea"/>
                <a:sym typeface="Arial"/>
              </a:rPr>
              <a:t>Funcionario de Enlace,</a:t>
            </a:r>
            <a:r>
              <a:rPr lang="es-ES" kern="1200">
                <a:ea typeface="+mn-ea"/>
                <a:sym typeface="Arial"/>
              </a:rPr>
              <a:t> que sirve como el punto de contacto del Comandante del Incidente para representante de agencias gubernamentales, organizaciones no gubernamentales (ONG) y organizaciones del sector privado. </a:t>
            </a:r>
          </a:p>
          <a:p>
            <a:pPr fontAlgn="auto">
              <a:spcBef>
                <a:spcPct val="100000"/>
              </a:spcBef>
              <a:spcAft>
                <a:spcPts val="0"/>
              </a:spcAft>
              <a:buSzPct val="99000"/>
              <a:tabLst/>
            </a:pPr>
            <a:r>
              <a:rPr lang="es-ES" kern="1200">
                <a:sym typeface="Arial"/>
              </a:rPr>
              <a:t>Los comandantes del incidente también podrán decidir nombrar a especialista técnicas (para lo legal, médico, científico o tecnológico, por ejemplo, o para acceso y necesidades funcionales) para servir como asesores de mando. </a:t>
            </a:r>
          </a:p>
          <a:p>
            <a:pPr fontAlgn="auto">
              <a:spcBef>
                <a:spcPct val="100000"/>
              </a:spcBef>
              <a:spcAft>
                <a:spcPts val="0"/>
              </a:spcAft>
              <a:buSzPct val="99000"/>
              <a:tabLst/>
            </a:pPr>
            <a:r>
              <a:rPr lang="es-ES" kern="1200">
                <a:sym typeface="Arial"/>
              </a:rPr>
              <a:t>El personal de mando reporta directamente al Comandante del Incidente. En un incidente complejo, funcionarios auxiliares podrán ser asignados a cada una de las funciones del personal de mando.</a:t>
            </a:r>
            <a:endParaRPr lang="en-US"/>
          </a:p>
        </p:txBody>
      </p:sp>
      <p:pic>
        <p:nvPicPr>
          <p:cNvPr id="8" name="Content Placeholder 7" descr="Diagram showing Public Information Officer, Safety Officer, and Liaison Officer Command Staff">
            <a:extLst>
              <a:ext uri="{FF2B5EF4-FFF2-40B4-BE49-F238E27FC236}">
                <a16:creationId xmlns:a16="http://schemas.microsoft.com/office/drawing/2014/main" id="{49BB7F2F-9D9E-4C13-97C3-25438B8F4842}"/>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38609" y="2047681"/>
            <a:ext cx="2381582" cy="2772162"/>
          </a:xfrm>
          <a:prstGeom prst="rect">
            <a:avLst/>
          </a:prstGeom>
        </p:spPr>
      </p:pic>
      <p:sp>
        <p:nvSpPr>
          <p:cNvPr id="9" name="Slide Number Placeholder 8">
            <a:extLst>
              <a:ext uri="{FF2B5EF4-FFF2-40B4-BE49-F238E27FC236}">
                <a16:creationId xmlns:a16="http://schemas.microsoft.com/office/drawing/2014/main" id="{14853649-46FA-46AF-A79B-E56C50BC2A2C}"/>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16</a:t>
            </a:fld>
            <a:endParaRPr lang="en-US"/>
          </a:p>
        </p:txBody>
      </p:sp>
    </p:spTree>
    <p:extLst>
      <p:ext uri="{BB962C8B-B14F-4D97-AF65-F5344CB8AC3E}">
        <p14:creationId xmlns:p14="http://schemas.microsoft.com/office/powerpoint/2010/main" val="2367740613"/>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Video de panorama del personal de mando</a:t>
            </a:r>
            <a:endParaRPr lang="en-US"/>
          </a:p>
        </p:txBody>
      </p:sp>
      <p:sp>
        <p:nvSpPr>
          <p:cNvPr id="8" name="Slide Number Placeholder 7">
            <a:extLst>
              <a:ext uri="{FF2B5EF4-FFF2-40B4-BE49-F238E27FC236}">
                <a16:creationId xmlns:a16="http://schemas.microsoft.com/office/drawing/2014/main" id="{9EFC847F-54FD-4174-8F2F-FC790630979E}"/>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17</a:t>
            </a:fld>
            <a:endParaRPr lang="en-US"/>
          </a:p>
        </p:txBody>
      </p:sp>
      <p:pic>
        <p:nvPicPr>
          <p:cNvPr id="7" name="Content Placeholder 6" descr="video">
            <a:extLst>
              <a:ext uri="{FF2B5EF4-FFF2-40B4-BE49-F238E27FC236}">
                <a16:creationId xmlns:a16="http://schemas.microsoft.com/office/drawing/2014/main" id="{52E5AE46-809E-425D-A5D1-A55FEFB38884}"/>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9" name="Content Placeholder 8">
            <a:extLst>
              <a:ext uri="{FF2B5EF4-FFF2-40B4-BE49-F238E27FC236}">
                <a16:creationId xmlns:a16="http://schemas.microsoft.com/office/drawing/2014/main" id="{21A73D68-8306-43DB-B73D-DE37E1EA84A5}"/>
              </a:ext>
            </a:extLst>
          </p:cNvPr>
          <p:cNvSpPr>
            <a:spLocks noGrp="1"/>
          </p:cNvSpPr>
          <p:nvPr>
            <p:ph sz="quarter" idx="14"/>
          </p:nvPr>
        </p:nvSpPr>
        <p:spPr/>
        <p:txBody>
          <a:bodyPr/>
          <a:lstStyle/>
          <a:p>
            <a:pPr lvl="0">
              <a:spcBef>
                <a:spcPct val="100000"/>
              </a:spcBef>
              <a:buClrTx/>
            </a:pPr>
            <a:r>
              <a:rPr lang="es-ES" dirty="0">
                <a:sym typeface="Arial"/>
              </a:rPr>
              <a:t>El siguiente video presentará un panorama de los funcionarios del personal de mando.</a:t>
            </a:r>
          </a:p>
          <a:p>
            <a:pPr lvl="0">
              <a:spcBef>
                <a:spcPct val="100000"/>
              </a:spcBef>
              <a:buClrTx/>
            </a:pPr>
            <a:r>
              <a:rPr lang="es-ES" dirty="0">
                <a:sym typeface="Arial"/>
              </a:rPr>
              <a:t>Duración del video: 1 minuto, 45 segundos</a:t>
            </a:r>
            <a:endParaRPr lang="en-US" dirty="0"/>
          </a:p>
        </p:txBody>
      </p:sp>
    </p:spTree>
    <p:extLst>
      <p:ext uri="{BB962C8B-B14F-4D97-AF65-F5344CB8AC3E}">
        <p14:creationId xmlns:p14="http://schemas.microsoft.com/office/powerpoint/2010/main" val="35817227"/>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Roles del personal de mando - Actividad 3.1</a:t>
            </a:r>
            <a:endParaRPr lang="en-US"/>
          </a:p>
        </p:txBody>
      </p:sp>
      <p:sp>
        <p:nvSpPr>
          <p:cNvPr id="3" name="Content Placeholder 2">
            <a:extLst>
              <a:ext uri="{FF2B5EF4-FFF2-40B4-BE49-F238E27FC236}">
                <a16:creationId xmlns:a16="http://schemas.microsoft.com/office/drawing/2014/main" id="{D112D8DA-58B2-4A40-8894-A6E27E3317D6}"/>
              </a:ext>
            </a:extLst>
          </p:cNvPr>
          <p:cNvSpPr>
            <a:spLocks noGrp="1"/>
          </p:cNvSpPr>
          <p:nvPr>
            <p:ph idx="1"/>
          </p:nvPr>
        </p:nvSpPr>
        <p:spPr/>
        <p:txBody>
          <a:bodyPr>
            <a:normAutofit fontScale="40000" lnSpcReduction="20000"/>
          </a:bodyPr>
          <a:lstStyle/>
          <a:p>
            <a:pPr fontAlgn="auto">
              <a:spcBef>
                <a:spcPct val="100000"/>
              </a:spcBef>
              <a:spcAft>
                <a:spcPts val="0"/>
              </a:spcAft>
              <a:buSzPct val="99000"/>
              <a:tabLst/>
            </a:pPr>
            <a:r>
              <a:rPr lang="es-ES" kern="1200">
                <a:sym typeface="Arial"/>
              </a:rPr>
              <a:t>Propósito de la actividad: Ilustrar cómo se puede utilizar el ICS para abarcar asuntos de manejo del incidente.</a:t>
            </a:r>
          </a:p>
          <a:p>
            <a:pPr fontAlgn="auto">
              <a:spcBef>
                <a:spcPct val="100000"/>
              </a:spcBef>
              <a:spcAft>
                <a:spcPts val="0"/>
              </a:spcAft>
              <a:buSzPct val="99000"/>
              <a:tabLst/>
            </a:pPr>
            <a:r>
              <a:rPr lang="es-ES" kern="1200">
                <a:sym typeface="Arial"/>
              </a:rPr>
              <a:t>Instrucciones: Trabajando en equipo: </a:t>
            </a:r>
          </a:p>
          <a:p>
            <a:pPr marL="381000" lvl="1" indent="-381000" fontAlgn="auto">
              <a:spcBef>
                <a:spcPct val="100000"/>
              </a:spcBef>
              <a:spcAft>
                <a:spcPts val="0"/>
              </a:spcAft>
              <a:buSzPct val="99000"/>
              <a:buFont typeface="Arial"/>
              <a:buAutoNum type="arabicPeriod"/>
              <a:tabLst/>
            </a:pPr>
            <a:r>
              <a:rPr lang="es-ES" kern="1200">
                <a:ea typeface="+mn-ea"/>
                <a:sym typeface="Arial"/>
              </a:rPr>
              <a:t>Repasar el escenario que se presenta en la próxima página del manual del alumno. </a:t>
            </a:r>
          </a:p>
          <a:p>
            <a:pPr marL="381000" lvl="1" indent="-381000" fontAlgn="auto">
              <a:spcBef>
                <a:spcPct val="100000"/>
              </a:spcBef>
              <a:spcAft>
                <a:spcPts val="0"/>
              </a:spcAft>
              <a:buSzPct val="99000"/>
              <a:buFont typeface="Arial"/>
              <a:buAutoNum type="arabicPeriod"/>
              <a:tabLst/>
            </a:pPr>
            <a:r>
              <a:rPr lang="es-ES" kern="1200">
                <a:ea typeface="+mn-ea"/>
                <a:sym typeface="Arial"/>
              </a:rPr>
              <a:t>Identificar cuáles puestos del personal de mando se asignarían. </a:t>
            </a:r>
          </a:p>
          <a:p>
            <a:pPr marL="381000" lvl="1" indent="-381000" fontAlgn="auto">
              <a:spcBef>
                <a:spcPct val="100000"/>
              </a:spcBef>
              <a:spcAft>
                <a:spcPts val="0"/>
              </a:spcAft>
              <a:buSzPct val="99000"/>
              <a:buFont typeface="Arial"/>
              <a:buAutoNum type="arabicPeriod"/>
              <a:tabLst/>
            </a:pPr>
            <a:r>
              <a:rPr lang="es-ES" kern="1200">
                <a:ea typeface="+mn-ea"/>
                <a:sym typeface="Arial"/>
              </a:rPr>
              <a:t>Luego, si fuera el Comandante del Incidente, ¿cuáles actividades específicas delegaría a cada miembro del personal de mando?</a:t>
            </a:r>
          </a:p>
          <a:p>
            <a:pPr marL="381000" lvl="1" indent="-381000" fontAlgn="auto">
              <a:spcBef>
                <a:spcPct val="100000"/>
              </a:spcBef>
              <a:spcAft>
                <a:spcPts val="0"/>
              </a:spcAft>
              <a:buSzPct val="99000"/>
              <a:buFont typeface="Arial"/>
              <a:buAutoNum type="arabicPeriod"/>
              <a:tabLst/>
            </a:pPr>
            <a:r>
              <a:rPr lang="es-ES" kern="1200">
                <a:ea typeface="+mn-ea"/>
                <a:sym typeface="Arial"/>
              </a:rPr>
              <a:t>Seleccionar un portavoz. Prepararse para presentar en 10 minutos.</a:t>
            </a:r>
          </a:p>
          <a:p>
            <a:pPr fontAlgn="auto">
              <a:spcBef>
                <a:spcPct val="100000"/>
              </a:spcBef>
              <a:spcAft>
                <a:spcPts val="0"/>
              </a:spcAft>
              <a:buSzPct val="99000"/>
              <a:tabLst/>
            </a:pPr>
            <a:r>
              <a:rPr lang="es-ES" kern="1200">
                <a:sym typeface="Arial"/>
              </a:rPr>
              <a:t>Tiempo: 15 minutos</a:t>
            </a:r>
          </a:p>
          <a:p>
            <a:pPr fontAlgn="auto">
              <a:spcBef>
                <a:spcPct val="100000"/>
              </a:spcBef>
              <a:spcAft>
                <a:spcPts val="0"/>
              </a:spcAft>
              <a:buSzPct val="99000"/>
              <a:tabLst/>
            </a:pPr>
            <a:r>
              <a:rPr lang="es-ES" kern="1200">
                <a:sym typeface="Arial"/>
              </a:rPr>
              <a:t>Escenario: </a:t>
            </a:r>
          </a:p>
          <a:p>
            <a:pPr fontAlgn="auto">
              <a:spcBef>
                <a:spcPct val="100000"/>
              </a:spcBef>
              <a:spcAft>
                <a:spcPts val="0"/>
              </a:spcAft>
              <a:buSzPct val="99000"/>
              <a:tabLst/>
            </a:pPr>
            <a:r>
              <a:rPr lang="es-ES" kern="1200">
                <a:sym typeface="Arial"/>
              </a:rPr>
              <a:t>Una inundación repentina inesperada ocurrió en una comunidad pequeña. Como resultado:</a:t>
            </a:r>
          </a:p>
          <a:p>
            <a:pPr marL="381000" lvl="1" indent="-381000" fontAlgn="auto">
              <a:spcBef>
                <a:spcPct val="100000"/>
              </a:spcBef>
              <a:spcAft>
                <a:spcPts val="0"/>
              </a:spcAft>
              <a:buSzPct val="99000"/>
              <a:buFont typeface="Arial"/>
              <a:buChar char="•"/>
              <a:tabLst/>
            </a:pPr>
            <a:r>
              <a:rPr lang="es-ES" kern="1200">
                <a:ea typeface="+mn-ea"/>
                <a:sym typeface="Arial"/>
              </a:rPr>
              <a:t>Se están desalojando de casas, escuelas, el distrito de negocios y la universidad comunitaria.</a:t>
            </a:r>
          </a:p>
          <a:p>
            <a:pPr marL="381000" lvl="1" indent="-381000" fontAlgn="auto">
              <a:spcBef>
                <a:spcPct val="100000"/>
              </a:spcBef>
              <a:spcAft>
                <a:spcPts val="0"/>
              </a:spcAft>
              <a:buSzPct val="99000"/>
              <a:buFont typeface="Arial"/>
              <a:buChar char="•"/>
              <a:tabLst/>
            </a:pPr>
            <a:r>
              <a:rPr lang="es-ES" kern="1200">
                <a:ea typeface="+mn-ea"/>
                <a:sym typeface="Arial"/>
              </a:rPr>
              <a:t>Daños a la infraestructura crítica incluyen la contaminación del suministro de agua, líneas eléctricas caídas y calles dañadas.</a:t>
            </a:r>
          </a:p>
          <a:p>
            <a:pPr marL="381000" lvl="1" indent="-381000" fontAlgn="auto">
              <a:spcBef>
                <a:spcPct val="100000"/>
              </a:spcBef>
              <a:spcAft>
                <a:spcPts val="0"/>
              </a:spcAft>
              <a:buSzPct val="99000"/>
              <a:buFont typeface="Arial"/>
              <a:buChar char="•"/>
              <a:tabLst/>
            </a:pPr>
            <a:r>
              <a:rPr lang="es-ES" kern="1200">
                <a:ea typeface="+mn-ea"/>
                <a:sym typeface="Arial"/>
              </a:rPr>
              <a:t>Se necesita control perimetral y seguridad en el distrito de negocios.</a:t>
            </a:r>
          </a:p>
          <a:p>
            <a:pPr marL="381000" lvl="1" indent="-381000" fontAlgn="auto">
              <a:spcBef>
                <a:spcPct val="100000"/>
              </a:spcBef>
              <a:spcAft>
                <a:spcPts val="0"/>
              </a:spcAft>
              <a:buSzPct val="99000"/>
              <a:buFont typeface="Arial"/>
              <a:buChar char="•"/>
              <a:tabLst/>
            </a:pPr>
            <a:r>
              <a:rPr lang="es-ES" kern="1200">
                <a:ea typeface="+mn-ea"/>
                <a:sym typeface="Arial"/>
              </a:rPr>
              <a:t>Ayuda mutua está llegando de varias comunidades cercanas.</a:t>
            </a:r>
          </a:p>
          <a:p>
            <a:pPr marL="381000" lvl="1" indent="-381000" fontAlgn="auto">
              <a:spcBef>
                <a:spcPct val="100000"/>
              </a:spcBef>
              <a:spcAft>
                <a:spcPts val="0"/>
              </a:spcAft>
              <a:buSzPct val="99000"/>
              <a:buFont typeface="Arial"/>
              <a:buChar char="•"/>
              <a:tabLst/>
            </a:pPr>
            <a:r>
              <a:rPr lang="es-ES" kern="1200">
                <a:ea typeface="+mn-ea"/>
                <a:sym typeface="Arial"/>
              </a:rPr>
              <a:t>Representantes de los medios están llegando al lugar. </a:t>
            </a:r>
            <a:endParaRPr lang="en-US"/>
          </a:p>
        </p:txBody>
      </p:sp>
      <p:sp>
        <p:nvSpPr>
          <p:cNvPr id="6" name="Slide Number Placeholder 5">
            <a:extLst>
              <a:ext uri="{FF2B5EF4-FFF2-40B4-BE49-F238E27FC236}">
                <a16:creationId xmlns:a16="http://schemas.microsoft.com/office/drawing/2014/main" id="{10FCA719-7CDF-4463-AB1F-41EE25340388}"/>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18</a:t>
            </a:fld>
            <a:endParaRPr lang="en-US"/>
          </a:p>
        </p:txBody>
      </p:sp>
    </p:spTree>
    <p:extLst>
      <p:ext uri="{BB962C8B-B14F-4D97-AF65-F5344CB8AC3E}">
        <p14:creationId xmlns:p14="http://schemas.microsoft.com/office/powerpoint/2010/main" val="3292910798"/>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¿Cuál miembro del personal de mando se describe abajo?</a:t>
            </a:r>
            <a:endParaRPr lang="en-US"/>
          </a:p>
        </p:txBody>
      </p:sp>
      <p:sp>
        <p:nvSpPr>
          <p:cNvPr id="8" name="Slide Number Placeholder 7">
            <a:extLst>
              <a:ext uri="{FF2B5EF4-FFF2-40B4-BE49-F238E27FC236}">
                <a16:creationId xmlns:a16="http://schemas.microsoft.com/office/drawing/2014/main" id="{86F138AB-6DC7-41AA-BAD7-EBC471818754}"/>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19</a:t>
            </a:fld>
            <a:endParaRPr lang="en-US"/>
          </a:p>
        </p:txBody>
      </p:sp>
      <p:pic>
        <p:nvPicPr>
          <p:cNvPr id="7" name="Content Placeholder 6" descr="Discussion Question">
            <a:extLst>
              <a:ext uri="{FF2B5EF4-FFF2-40B4-BE49-F238E27FC236}">
                <a16:creationId xmlns:a16="http://schemas.microsoft.com/office/drawing/2014/main" id="{59F87EB1-4E90-457C-B17B-0B8729C37498}"/>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9" name="Content Placeholder 8">
            <a:extLst>
              <a:ext uri="{FF2B5EF4-FFF2-40B4-BE49-F238E27FC236}">
                <a16:creationId xmlns:a16="http://schemas.microsoft.com/office/drawing/2014/main" id="{F014886C-584F-49F0-9F13-ACFCE24A2ED3}"/>
              </a:ext>
            </a:extLst>
          </p:cNvPr>
          <p:cNvSpPr>
            <a:spLocks noGrp="1"/>
          </p:cNvSpPr>
          <p:nvPr>
            <p:ph sz="quarter" idx="14"/>
          </p:nvPr>
        </p:nvSpPr>
        <p:spPr/>
        <p:txBody>
          <a:bodyPr/>
          <a:lstStyle/>
          <a:p>
            <a:r>
              <a:rPr lang="es-ES" dirty="0">
                <a:sym typeface="Arial"/>
              </a:rPr>
              <a:t>"Yo trabajo muy estrechamente con Operaciones para asegurar que nuestra gente en el campo lleve equipos protectores apropiados e implemente opciones tácticas seguras."</a:t>
            </a:r>
            <a:endParaRPr lang="en-US" dirty="0"/>
          </a:p>
        </p:txBody>
      </p:sp>
    </p:spTree>
    <p:extLst>
      <p:ext uri="{BB962C8B-B14F-4D97-AF65-F5344CB8AC3E}">
        <p14:creationId xmlns:p14="http://schemas.microsoft.com/office/powerpoint/2010/main" val="340377046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Áreas funcionales del ICS y los roles del personal de mando</a:t>
            </a:r>
            <a:endParaRPr lang="en-US"/>
          </a:p>
        </p:txBody>
      </p:sp>
      <p:sp>
        <p:nvSpPr>
          <p:cNvPr id="3" name="Content Placeholder 2">
            <a:extLst>
              <a:ext uri="{FF2B5EF4-FFF2-40B4-BE49-F238E27FC236}">
                <a16:creationId xmlns:a16="http://schemas.microsoft.com/office/drawing/2014/main" id="{32868000-9B19-4151-985C-20000CC73E1C}"/>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Cada incidente requiere que se implementen ciertas áreas funcionales. Se deberá identificar y evaluar el problema, desarrollar e implementar un plan para abarcarlo y adquirir y pagar los recursos necesarios. </a:t>
            </a:r>
          </a:p>
          <a:p>
            <a:pPr fontAlgn="auto">
              <a:spcBef>
                <a:spcPct val="100000"/>
              </a:spcBef>
              <a:spcAft>
                <a:spcPts val="0"/>
              </a:spcAft>
              <a:buSzPct val="99000"/>
              <a:tabLst/>
            </a:pPr>
            <a:r>
              <a:rPr lang="es-ES" kern="1200">
                <a:sym typeface="Arial"/>
              </a:rPr>
              <a:t>Independientemente del tamaño del incidente, todas estas áreas funcionales son necesarias. </a:t>
            </a:r>
          </a:p>
          <a:p>
            <a:pPr fontAlgn="auto">
              <a:spcBef>
                <a:spcPct val="100000"/>
              </a:spcBef>
              <a:spcAft>
                <a:spcPts val="0"/>
              </a:spcAft>
              <a:buSzPct val="99000"/>
              <a:tabLst/>
            </a:pPr>
            <a:r>
              <a:rPr lang="es-ES" kern="1200">
                <a:sym typeface="Arial"/>
              </a:rPr>
              <a:t>En caso de que usted tenga que ayudar con un incidente, debería entender cómo la estructura de gestión se construye según el Sistema de Comando de Incidentes (ICS). Esto le ayudará a entender su rol en la estructura y cómo podrá recibir información y asignaciones. </a:t>
            </a:r>
          </a:p>
          <a:p>
            <a:pPr fontAlgn="auto">
              <a:spcBef>
                <a:spcPct val="100000"/>
              </a:spcBef>
              <a:spcAft>
                <a:spcPts val="0"/>
              </a:spcAft>
              <a:buSzPct val="99000"/>
              <a:tabLst/>
            </a:pPr>
            <a:r>
              <a:rPr lang="es-ES" kern="1200">
                <a:sym typeface="Arial"/>
              </a:rPr>
              <a:t>Esta lección se enfoca en las cinco áreas funcionales principales y los roles del personal de mando. Se explicarán los roles del Estado Mayor en la próxima lección.</a:t>
            </a:r>
            <a:endParaRPr lang="en-US"/>
          </a:p>
        </p:txBody>
      </p:sp>
      <p:pic>
        <p:nvPicPr>
          <p:cNvPr id="8" name="Content Placeholder 7" descr="FDA inspector reporting to a supervisor inside a firm.">
            <a:extLst>
              <a:ext uri="{FF2B5EF4-FFF2-40B4-BE49-F238E27FC236}">
                <a16:creationId xmlns:a16="http://schemas.microsoft.com/office/drawing/2014/main" id="{1A29C309-953C-411A-90E7-5C5863E8A6F6}"/>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86400" y="1979612"/>
            <a:ext cx="2286000" cy="2908300"/>
          </a:xfrm>
          <a:prstGeom prst="rect">
            <a:avLst/>
          </a:prstGeom>
        </p:spPr>
      </p:pic>
      <p:sp>
        <p:nvSpPr>
          <p:cNvPr id="9" name="Slide Number Placeholder 8">
            <a:extLst>
              <a:ext uri="{FF2B5EF4-FFF2-40B4-BE49-F238E27FC236}">
                <a16:creationId xmlns:a16="http://schemas.microsoft.com/office/drawing/2014/main" id="{90B54E27-89E1-4957-BEC3-BC90E5CACFEE}"/>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2</a:t>
            </a:fld>
            <a:endParaRPr lang="en-US"/>
          </a:p>
        </p:txBody>
      </p:sp>
    </p:spTree>
    <p:extLst>
      <p:ext uri="{BB962C8B-B14F-4D97-AF65-F5344CB8AC3E}">
        <p14:creationId xmlns:p14="http://schemas.microsoft.com/office/powerpoint/2010/main" val="185046120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¿Cuál miembro del personal de mando se describe abajo?</a:t>
            </a:r>
            <a:endParaRPr lang="en-US"/>
          </a:p>
        </p:txBody>
      </p:sp>
      <p:sp>
        <p:nvSpPr>
          <p:cNvPr id="8" name="Slide Number Placeholder 7">
            <a:extLst>
              <a:ext uri="{FF2B5EF4-FFF2-40B4-BE49-F238E27FC236}">
                <a16:creationId xmlns:a16="http://schemas.microsoft.com/office/drawing/2014/main" id="{1AED5FB0-BBE5-4BD9-9831-811EE5E0DD71}"/>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20</a:t>
            </a:fld>
            <a:endParaRPr lang="en-US"/>
          </a:p>
        </p:txBody>
      </p:sp>
      <p:pic>
        <p:nvPicPr>
          <p:cNvPr id="7" name="Content Placeholder 6" descr="Discussion Question">
            <a:extLst>
              <a:ext uri="{FF2B5EF4-FFF2-40B4-BE49-F238E27FC236}">
                <a16:creationId xmlns:a16="http://schemas.microsoft.com/office/drawing/2014/main" id="{7523DA4A-43CA-4991-9439-B49D7179CBF3}"/>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9" name="Content Placeholder 8">
            <a:extLst>
              <a:ext uri="{FF2B5EF4-FFF2-40B4-BE49-F238E27FC236}">
                <a16:creationId xmlns:a16="http://schemas.microsoft.com/office/drawing/2014/main" id="{BB3DFA5A-3154-49B0-96F1-3EC974150FBA}"/>
              </a:ext>
            </a:extLst>
          </p:cNvPr>
          <p:cNvSpPr>
            <a:spLocks noGrp="1"/>
          </p:cNvSpPr>
          <p:nvPr>
            <p:ph sz="quarter" idx="14"/>
          </p:nvPr>
        </p:nvSpPr>
        <p:spPr/>
        <p:txBody>
          <a:bodyPr/>
          <a:lstStyle/>
          <a:p>
            <a:r>
              <a:rPr lang="es-ES" dirty="0">
                <a:sym typeface="Arial"/>
              </a:rPr>
              <a:t>"Yo proporciono sesiones informativas para apoyar a los representantes de agencias y trabajar con ellos para responder sus preguntas e inquietudes sobre la operación. Permanezco visible en el lugar del incidente para todas las agencias entrantes de cooperación y asistencia."</a:t>
            </a:r>
            <a:endParaRPr lang="en-US" dirty="0"/>
          </a:p>
        </p:txBody>
      </p:sp>
    </p:spTree>
    <p:extLst>
      <p:ext uri="{BB962C8B-B14F-4D97-AF65-F5344CB8AC3E}">
        <p14:creationId xmlns:p14="http://schemas.microsoft.com/office/powerpoint/2010/main" val="783437340"/>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¿Cuál miembro del personal de mando se describe abajo?</a:t>
            </a:r>
            <a:endParaRPr lang="en-US"/>
          </a:p>
        </p:txBody>
      </p:sp>
      <p:sp>
        <p:nvSpPr>
          <p:cNvPr id="8" name="Slide Number Placeholder 7">
            <a:extLst>
              <a:ext uri="{FF2B5EF4-FFF2-40B4-BE49-F238E27FC236}">
                <a16:creationId xmlns:a16="http://schemas.microsoft.com/office/drawing/2014/main" id="{B715C28F-2074-452F-9EB4-6E1640D24CCE}"/>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21</a:t>
            </a:fld>
            <a:endParaRPr lang="en-US"/>
          </a:p>
        </p:txBody>
      </p:sp>
      <p:pic>
        <p:nvPicPr>
          <p:cNvPr id="7" name="Content Placeholder 6" descr="Discussion Question">
            <a:extLst>
              <a:ext uri="{FF2B5EF4-FFF2-40B4-BE49-F238E27FC236}">
                <a16:creationId xmlns:a16="http://schemas.microsoft.com/office/drawing/2014/main" id="{72B247D8-FD6B-4183-807F-6B4A54F8BC94}"/>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9" name="Content Placeholder 8">
            <a:extLst>
              <a:ext uri="{FF2B5EF4-FFF2-40B4-BE49-F238E27FC236}">
                <a16:creationId xmlns:a16="http://schemas.microsoft.com/office/drawing/2014/main" id="{4099D576-F073-4EBE-B8C2-0E4F21E2AFB9}"/>
              </a:ext>
            </a:extLst>
          </p:cNvPr>
          <p:cNvSpPr>
            <a:spLocks noGrp="1"/>
          </p:cNvSpPr>
          <p:nvPr>
            <p:ph sz="quarter" idx="14"/>
          </p:nvPr>
        </p:nvSpPr>
        <p:spPr/>
        <p:txBody>
          <a:bodyPr/>
          <a:lstStyle/>
          <a:p>
            <a:r>
              <a:rPr lang="es-ES" dirty="0">
                <a:sym typeface="Arial"/>
              </a:rPr>
              <a:t>"Yo soy el contacto principal para toda persona que quiere detalles sobre el incidente y nuestra respuesta al mismo. Sirvo a un público externo mediante los medios y a un público interno que incluye el personal del incidente y de agencias."</a:t>
            </a:r>
            <a:endParaRPr lang="en-US" dirty="0"/>
          </a:p>
        </p:txBody>
      </p:sp>
    </p:spTree>
    <p:extLst>
      <p:ext uri="{BB962C8B-B14F-4D97-AF65-F5344CB8AC3E}">
        <p14:creationId xmlns:p14="http://schemas.microsoft.com/office/powerpoint/2010/main" val="3189541998"/>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Coordinación de incidentes</a:t>
            </a:r>
          </a:p>
        </p:txBody>
      </p:sp>
      <p:sp>
        <p:nvSpPr>
          <p:cNvPr id="3" name="Content Placeholder 2">
            <a:extLst>
              <a:ext uri="{FF2B5EF4-FFF2-40B4-BE49-F238E27FC236}">
                <a16:creationId xmlns:a16="http://schemas.microsoft.com/office/drawing/2014/main" id="{8720362A-D31D-4044-A0A9-98F81AABEF3D}"/>
              </a:ext>
            </a:extLst>
          </p:cNvPr>
          <p:cNvSpPr>
            <a:spLocks noGrp="1"/>
          </p:cNvSpPr>
          <p:nvPr>
            <p:ph sz="quarter" idx="13"/>
          </p:nvPr>
        </p:nvSpPr>
        <p:spPr/>
        <p:txBody>
          <a:bodyPr>
            <a:normAutofit fontScale="47500" lnSpcReduction="20000"/>
          </a:bodyPr>
          <a:lstStyle/>
          <a:p>
            <a:pPr fontAlgn="auto">
              <a:spcBef>
                <a:spcPct val="100000"/>
              </a:spcBef>
              <a:spcAft>
                <a:spcPts val="0"/>
              </a:spcAft>
              <a:buSzPct val="99000"/>
              <a:tabLst/>
            </a:pPr>
            <a:r>
              <a:rPr lang="es-ES" kern="1200">
                <a:sym typeface="Arial"/>
              </a:rPr>
              <a:t>Ahora que hemos hablado de los roles del personal de mando, vamos a examinar cómo se coordina el incidente general. </a:t>
            </a:r>
          </a:p>
          <a:p>
            <a:pPr fontAlgn="auto">
              <a:spcBef>
                <a:spcPct val="100000"/>
              </a:spcBef>
              <a:spcAft>
                <a:spcPts val="0"/>
              </a:spcAft>
              <a:buSzPct val="99000"/>
              <a:tabLst/>
            </a:pPr>
            <a:r>
              <a:rPr lang="es-ES" kern="1200">
                <a:sym typeface="Arial"/>
              </a:rPr>
              <a:t>La coordinación incluye las actividades que aseguran que la organización del Sistema de Comando de Incidentes (ICS) en el lugar reciba la información, recursos y apoyo que se necesita para lograr aquellos objetivos del incidente. La coordinación ocurre en varias entidades y en todos los niveles del gobierno. Unos ejemplos de actividades de coordinación incluyen: </a:t>
            </a:r>
          </a:p>
          <a:p>
            <a:pPr marL="381000" lvl="1" indent="-381000" fontAlgn="auto">
              <a:spcBef>
                <a:spcPct val="100000"/>
              </a:spcBef>
              <a:spcAft>
                <a:spcPts val="0"/>
              </a:spcAft>
              <a:buSzPct val="99000"/>
              <a:buFont typeface="Arial"/>
              <a:buChar char="•"/>
              <a:tabLst/>
            </a:pPr>
            <a:r>
              <a:rPr lang="es-ES" kern="1200">
                <a:ea typeface="+mn-ea"/>
                <a:sym typeface="Arial"/>
              </a:rPr>
              <a:t>Establecer políticas basadas en las interacciones con ejecutivos de agencias, otras agencias y partes interesadas. </a:t>
            </a:r>
          </a:p>
          <a:p>
            <a:pPr marL="381000" lvl="1" indent="-381000" fontAlgn="auto">
              <a:spcBef>
                <a:spcPct val="100000"/>
              </a:spcBef>
              <a:spcAft>
                <a:spcPts val="0"/>
              </a:spcAft>
              <a:buSzPct val="99000"/>
              <a:buFont typeface="Arial"/>
              <a:buChar char="•"/>
              <a:tabLst/>
            </a:pPr>
            <a:r>
              <a:rPr lang="es-ES" kern="1200">
                <a:ea typeface="+mn-ea"/>
                <a:sym typeface="Arial"/>
              </a:rPr>
              <a:t>Recopilar, analizar y diseminar información para apoyar el establecimiento del conocimiento de la situación compartido. </a:t>
            </a:r>
          </a:p>
          <a:p>
            <a:pPr marL="381000" lvl="1" indent="-381000" fontAlgn="auto">
              <a:spcBef>
                <a:spcPct val="100000"/>
              </a:spcBef>
              <a:spcAft>
                <a:spcPts val="0"/>
              </a:spcAft>
              <a:buSzPct val="99000"/>
              <a:buFont typeface="Arial"/>
              <a:buChar char="•"/>
              <a:tabLst/>
            </a:pPr>
            <a:r>
              <a:rPr lang="es-ES" kern="1200">
                <a:ea typeface="+mn-ea"/>
                <a:sym typeface="Arial"/>
              </a:rPr>
              <a:t>Establecer las prioridades entre incidentes. </a:t>
            </a:r>
          </a:p>
          <a:p>
            <a:pPr marL="381000" lvl="1" indent="-381000" fontAlgn="auto">
              <a:spcBef>
                <a:spcPct val="100000"/>
              </a:spcBef>
              <a:spcAft>
                <a:spcPts val="0"/>
              </a:spcAft>
              <a:buSzPct val="99000"/>
              <a:buFont typeface="Arial"/>
              <a:buChar char="•"/>
              <a:tabLst/>
            </a:pPr>
            <a:r>
              <a:rPr lang="es-ES" kern="1200">
                <a:ea typeface="+mn-ea"/>
                <a:sym typeface="Arial"/>
              </a:rPr>
              <a:t>Resolver problemas de recursos críticos. </a:t>
            </a:r>
          </a:p>
          <a:p>
            <a:pPr marL="381000" lvl="1" indent="-381000" fontAlgn="auto">
              <a:spcBef>
                <a:spcPct val="100000"/>
              </a:spcBef>
              <a:spcAft>
                <a:spcPts val="0"/>
              </a:spcAft>
              <a:buSzPct val="99000"/>
              <a:buFont typeface="Arial"/>
              <a:buChar char="•"/>
              <a:tabLst/>
            </a:pPr>
            <a:r>
              <a:rPr lang="es-ES" kern="1200">
                <a:ea typeface="+mn-ea"/>
                <a:sym typeface="Arial"/>
              </a:rPr>
              <a:t>Facilitar apoyo de logística y rastreo de recursos. </a:t>
            </a:r>
          </a:p>
          <a:p>
            <a:pPr marL="381000" lvl="1" indent="-381000" fontAlgn="auto">
              <a:spcBef>
                <a:spcPct val="100000"/>
              </a:spcBef>
              <a:spcAft>
                <a:spcPts val="0"/>
              </a:spcAft>
              <a:buSzPct val="99000"/>
              <a:buFont typeface="Arial"/>
              <a:buChar char="•"/>
              <a:tabLst/>
            </a:pPr>
            <a:r>
              <a:rPr lang="es-ES" kern="1200">
                <a:ea typeface="+mn-ea"/>
                <a:sym typeface="Arial"/>
              </a:rPr>
              <a:t>Sincronizar los mensajes de información pública para garantizar que todos hablen con una sola voz. </a:t>
            </a:r>
            <a:endParaRPr lang="en-US"/>
          </a:p>
        </p:txBody>
      </p:sp>
      <p:pic>
        <p:nvPicPr>
          <p:cNvPr id="8" name="Content Placeholder 7" descr="Graphic showing several individuals at desks working at their computer, illustrating Coordination at the Emergency Operations Center">
            <a:extLst>
              <a:ext uri="{FF2B5EF4-FFF2-40B4-BE49-F238E27FC236}">
                <a16:creationId xmlns:a16="http://schemas.microsoft.com/office/drawing/2014/main" id="{42B08E19-5A7B-4CE2-BAA0-16A413D85C6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151B0831-107A-4AAF-BE81-791383DDF9C3}"/>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22</a:t>
            </a:fld>
            <a:endParaRPr lang="en-US"/>
          </a:p>
        </p:txBody>
      </p:sp>
    </p:spTree>
    <p:extLst>
      <p:ext uri="{BB962C8B-B14F-4D97-AF65-F5344CB8AC3E}">
        <p14:creationId xmlns:p14="http://schemas.microsoft.com/office/powerpoint/2010/main" val="1655081550"/>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Rol del Centro de Operaciones en Emergencia </a:t>
            </a:r>
            <a:endParaRPr lang="en-US"/>
          </a:p>
        </p:txBody>
      </p:sp>
      <p:sp>
        <p:nvSpPr>
          <p:cNvPr id="3" name="Content Placeholder 2">
            <a:extLst>
              <a:ext uri="{FF2B5EF4-FFF2-40B4-BE49-F238E27FC236}">
                <a16:creationId xmlns:a16="http://schemas.microsoft.com/office/drawing/2014/main" id="{964BBEEE-3FCA-474B-8124-A5DA0E16FA07}"/>
              </a:ext>
            </a:extLst>
          </p:cNvPr>
          <p:cNvSpPr>
            <a:spLocks noGrp="1"/>
          </p:cNvSpPr>
          <p:nvPr>
            <p:ph sz="quarter" idx="13"/>
          </p:nvPr>
        </p:nvSpPr>
        <p:spPr/>
        <p:txBody>
          <a:bodyPr>
            <a:normAutofit fontScale="40000" lnSpcReduction="20000"/>
          </a:bodyPr>
          <a:lstStyle/>
          <a:p>
            <a:pPr fontAlgn="auto">
              <a:spcBef>
                <a:spcPct val="100000"/>
              </a:spcBef>
              <a:spcAft>
                <a:spcPts val="0"/>
              </a:spcAft>
              <a:buSzPct val="99000"/>
              <a:tabLst/>
            </a:pPr>
            <a:r>
              <a:rPr lang="es-ES" kern="1200">
                <a:sym typeface="Arial"/>
              </a:rPr>
              <a:t>Jurisdicciones y organizaciones en todo el país utilizan Centros de Operaciones en Emergencia (EOC, por sus siglas en inglés) como un elemento de sus programas de manejo de emergencias. </a:t>
            </a:r>
          </a:p>
          <a:p>
            <a:pPr fontAlgn="auto">
              <a:spcBef>
                <a:spcPct val="100000"/>
              </a:spcBef>
              <a:spcAft>
                <a:spcPts val="0"/>
              </a:spcAft>
              <a:buSzPct val="99000"/>
              <a:tabLst/>
            </a:pPr>
            <a:r>
              <a:rPr lang="es-ES" kern="1200">
                <a:sym typeface="Arial"/>
              </a:rPr>
              <a:t>Por lo general, un Centro de Operaciones en Emergencia (EOC) apoya a la respuesta en el lugar al relevar al Comandante del Incidente de la carga de coordinación externa y la responsabilidad de conseguir recursos adicionales. </a:t>
            </a:r>
          </a:p>
          <a:p>
            <a:pPr fontAlgn="auto">
              <a:spcBef>
                <a:spcPct val="100000"/>
              </a:spcBef>
              <a:spcAft>
                <a:spcPts val="0"/>
              </a:spcAft>
              <a:buSzPct val="99000"/>
              <a:tabLst/>
            </a:pPr>
            <a:r>
              <a:rPr lang="es-ES" b="1" kern="1200">
                <a:sym typeface="Arial"/>
              </a:rPr>
              <a:t>Un EOC:</a:t>
            </a:r>
            <a:r>
              <a:rPr lang="es-ES" kern="1200">
                <a:sym typeface="Arial"/>
              </a:rPr>
              <a:t> </a:t>
            </a:r>
          </a:p>
          <a:p>
            <a:pPr marL="381000" lvl="1" indent="-381000" fontAlgn="auto">
              <a:spcBef>
                <a:spcPct val="100000"/>
              </a:spcBef>
              <a:spcAft>
                <a:spcPts val="0"/>
              </a:spcAft>
              <a:buSzPct val="99000"/>
              <a:buFont typeface="Arial"/>
              <a:buChar char="•"/>
              <a:tabLst/>
            </a:pPr>
            <a:r>
              <a:rPr lang="es-ES" kern="1200">
                <a:ea typeface="+mn-ea"/>
                <a:sym typeface="Arial"/>
              </a:rPr>
              <a:t>Es una ubicación física o virtual en que el personal de varias agencias se puede juntar para abarcar amenazas y riesgos inminentes. </a:t>
            </a:r>
          </a:p>
          <a:p>
            <a:pPr marL="381000" lvl="1" indent="-381000" fontAlgn="auto">
              <a:spcBef>
                <a:spcPct val="100000"/>
              </a:spcBef>
              <a:spcAft>
                <a:spcPts val="0"/>
              </a:spcAft>
              <a:buSzPct val="99000"/>
              <a:buFont typeface="Arial"/>
              <a:buChar char="•"/>
              <a:tabLst/>
            </a:pPr>
            <a:r>
              <a:rPr lang="es-ES" kern="1200">
                <a:ea typeface="+mn-ea"/>
                <a:sym typeface="Arial"/>
              </a:rPr>
              <a:t>Está dotado de personal capacitado y autorizado para representar su agencia/disciplina. </a:t>
            </a:r>
          </a:p>
          <a:p>
            <a:pPr marL="381000" lvl="1" indent="-381000" fontAlgn="auto">
              <a:spcBef>
                <a:spcPct val="100000"/>
              </a:spcBef>
              <a:spcAft>
                <a:spcPts val="0"/>
              </a:spcAft>
              <a:buSzPct val="99000"/>
              <a:buFont typeface="Arial"/>
              <a:buChar char="•"/>
              <a:tabLst/>
            </a:pPr>
            <a:r>
              <a:rPr lang="es-ES" kern="1200">
                <a:ea typeface="+mn-ea"/>
                <a:sym typeface="Arial"/>
              </a:rPr>
              <a:t>Está equipado con mecanismos para comunicarse con el lugar del incidente. </a:t>
            </a:r>
          </a:p>
          <a:p>
            <a:pPr marL="381000" lvl="1" indent="-381000" fontAlgn="auto">
              <a:spcBef>
                <a:spcPct val="100000"/>
              </a:spcBef>
              <a:spcAft>
                <a:spcPts val="0"/>
              </a:spcAft>
              <a:buSzPct val="99000"/>
              <a:buFont typeface="Arial"/>
              <a:buChar char="•"/>
              <a:tabLst/>
            </a:pPr>
            <a:r>
              <a:rPr lang="es-ES" kern="1200">
                <a:ea typeface="+mn-ea"/>
                <a:sym typeface="Arial"/>
              </a:rPr>
              <a:t>Proporciona apoyo al incidente al obtener recursos. </a:t>
            </a:r>
          </a:p>
          <a:p>
            <a:pPr marL="381000" lvl="1" indent="-381000" fontAlgn="auto">
              <a:spcBef>
                <a:spcPct val="100000"/>
              </a:spcBef>
              <a:spcAft>
                <a:spcPts val="0"/>
              </a:spcAft>
              <a:buSzPct val="99000"/>
              <a:buFont typeface="Arial"/>
              <a:buChar char="•"/>
              <a:tabLst/>
            </a:pPr>
            <a:r>
              <a:rPr lang="es-ES" kern="1200">
                <a:ea typeface="+mn-ea"/>
                <a:sym typeface="Arial"/>
              </a:rPr>
              <a:t>Se puede aplicar en niveles diferentes del gobierno.</a:t>
            </a:r>
          </a:p>
          <a:p>
            <a:pPr fontAlgn="auto">
              <a:spcBef>
                <a:spcPct val="100000"/>
              </a:spcBef>
              <a:spcAft>
                <a:spcPts val="0"/>
              </a:spcAft>
              <a:buSzPct val="99000"/>
              <a:tabLst/>
            </a:pPr>
            <a:r>
              <a:rPr lang="es-ES" kern="1200">
                <a:sym typeface="Arial"/>
              </a:rPr>
              <a:t>Los EOC podrán ser establecidos a nivel federal, estatal, territorial, tribal y local. </a:t>
            </a:r>
          </a:p>
          <a:p>
            <a:pPr fontAlgn="auto">
              <a:spcBef>
                <a:spcPct val="100000"/>
              </a:spcBef>
              <a:spcAft>
                <a:spcPts val="0"/>
              </a:spcAft>
              <a:buSzPct val="99000"/>
              <a:tabLst/>
            </a:pPr>
            <a:r>
              <a:rPr lang="es-ES" kern="1200">
                <a:sym typeface="Arial"/>
              </a:rPr>
              <a:t>Si usted es de una organización no gubernamental (ONG) o del sector privado, se podría solicitar su asistencia en el EOC para evaluar una situación, proporcionar consejos y hacer recomendaciones basadas en sus conocimientos y experiencia profesional.</a:t>
            </a:r>
            <a:endParaRPr lang="en-US"/>
          </a:p>
        </p:txBody>
      </p:sp>
      <p:pic>
        <p:nvPicPr>
          <p:cNvPr id="8" name="Content Placeholder 7" descr="Woman working at computer in front of television screens showing weather forecasts in an Emergency Operations Center">
            <a:extLst>
              <a:ext uri="{FF2B5EF4-FFF2-40B4-BE49-F238E27FC236}">
                <a16:creationId xmlns:a16="http://schemas.microsoft.com/office/drawing/2014/main" id="{70385D73-DABD-4368-B460-43560B548A21}"/>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C1184866-458D-479E-8212-67004D21B943}"/>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23</a:t>
            </a:fld>
            <a:endParaRPr lang="en-US"/>
          </a:p>
        </p:txBody>
      </p:sp>
    </p:spTree>
    <p:extLst>
      <p:ext uri="{BB962C8B-B14F-4D97-AF65-F5344CB8AC3E}">
        <p14:creationId xmlns:p14="http://schemas.microsoft.com/office/powerpoint/2010/main" val="1122824637"/>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Centro de Información Conjunta</a:t>
            </a:r>
          </a:p>
        </p:txBody>
      </p:sp>
      <p:sp>
        <p:nvSpPr>
          <p:cNvPr id="3" name="Content Placeholder 2">
            <a:extLst>
              <a:ext uri="{FF2B5EF4-FFF2-40B4-BE49-F238E27FC236}">
                <a16:creationId xmlns:a16="http://schemas.microsoft.com/office/drawing/2014/main" id="{B1258073-5745-46A4-A1D8-880B4138AFAB}"/>
              </a:ext>
            </a:extLst>
          </p:cNvPr>
          <p:cNvSpPr>
            <a:spLocks noGrp="1"/>
          </p:cNvSpPr>
          <p:nvPr>
            <p:ph sz="quarter" idx="13"/>
          </p:nvPr>
        </p:nvSpPr>
        <p:spPr/>
        <p:txBody>
          <a:bodyPr>
            <a:normAutofit fontScale="62500" lnSpcReduction="20000"/>
          </a:bodyPr>
          <a:lstStyle/>
          <a:p>
            <a:pPr fontAlgn="auto">
              <a:spcBef>
                <a:spcPct val="100000"/>
              </a:spcBef>
              <a:buSzPct val="99000"/>
              <a:tabLst/>
            </a:pPr>
            <a:r>
              <a:rPr lang="es-ES" kern="1200">
                <a:sym typeface="Arial"/>
              </a:rPr>
              <a:t>Otra entidad de coordinación es el Centro de Información Conjunta (JIC, por sus siglas en inglés). El JIC: </a:t>
            </a:r>
          </a:p>
          <a:p>
            <a:pPr marL="381000" lvl="1" indent="-381000" fontAlgn="auto">
              <a:spcBef>
                <a:spcPct val="100000"/>
              </a:spcBef>
              <a:buSzPct val="99000"/>
              <a:buFont typeface="Arial"/>
              <a:buChar char="•"/>
              <a:tabLst/>
            </a:pPr>
            <a:r>
              <a:rPr lang="es-ES" kern="1200">
                <a:ea typeface="+mn-ea"/>
                <a:sym typeface="Arial"/>
              </a:rPr>
              <a:t>Podrá ser establecido para coordinar todas las actividades de información pública relacionadas con el incidente.</a:t>
            </a:r>
          </a:p>
          <a:p>
            <a:pPr marL="381000" lvl="1" indent="-381000" fontAlgn="auto">
              <a:spcBef>
                <a:spcPct val="100000"/>
              </a:spcBef>
              <a:buSzPct val="99000"/>
              <a:buFont typeface="Arial"/>
              <a:buChar char="•"/>
              <a:tabLst/>
            </a:pPr>
            <a:r>
              <a:rPr lang="es-ES" kern="1200">
                <a:ea typeface="+mn-ea"/>
                <a:sym typeface="Arial"/>
              </a:rPr>
              <a:t>Sirve como el punto de contacto central para todos los medios de comunicaciones—cuando sea posible, los funcionarios de información pública de todas las agencias participantes deberían ubicarse juntos en el JIC.</a:t>
            </a:r>
          </a:p>
          <a:p>
            <a:pPr>
              <a:spcBef>
                <a:spcPct val="100000"/>
              </a:spcBef>
              <a:buSzPct val="99000"/>
            </a:pPr>
            <a:r>
              <a:rPr lang="es-ES" kern="1200">
                <a:sym typeface="Arial"/>
              </a:rPr>
              <a:t>Los JIC podrán establecerse a varios niveles del gobierno y en los lugares de incidentes. Dependiendo de su rol en el incidente, usted podrá tener que dirigir personas u organizaciones al JIC para obtener información.</a:t>
            </a:r>
            <a:endParaRPr lang="en-US"/>
          </a:p>
        </p:txBody>
      </p:sp>
      <p:pic>
        <p:nvPicPr>
          <p:cNvPr id="8" name="Content Placeholder 7" descr="Reporter interviewing spokesman">
            <a:extLst>
              <a:ext uri="{FF2B5EF4-FFF2-40B4-BE49-F238E27FC236}">
                <a16:creationId xmlns:a16="http://schemas.microsoft.com/office/drawing/2014/main" id="{4FEF10EF-7D37-411D-A80E-476D5CCC26D6}"/>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3E7B099F-A3C4-4F8B-91FC-146FA9FBCB1C}"/>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24</a:t>
            </a:fld>
            <a:endParaRPr lang="en-US"/>
          </a:p>
        </p:txBody>
      </p:sp>
    </p:spTree>
    <p:extLst>
      <p:ext uri="{BB962C8B-B14F-4D97-AF65-F5344CB8AC3E}">
        <p14:creationId xmlns:p14="http://schemas.microsoft.com/office/powerpoint/2010/main" val="2718943344"/>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Mando del incidente o coordinación del incidente</a:t>
            </a:r>
            <a:endParaRPr lang="en-US"/>
          </a:p>
        </p:txBody>
      </p:sp>
      <p:sp>
        <p:nvSpPr>
          <p:cNvPr id="9" name="Slide Number Placeholder 8">
            <a:extLst>
              <a:ext uri="{FF2B5EF4-FFF2-40B4-BE49-F238E27FC236}">
                <a16:creationId xmlns:a16="http://schemas.microsoft.com/office/drawing/2014/main" id="{AA2C795D-0B66-40CE-85C7-7CBF110611E6}"/>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25</a:t>
            </a:fld>
            <a:endParaRPr lang="en-US"/>
          </a:p>
        </p:txBody>
      </p:sp>
      <p:sp>
        <p:nvSpPr>
          <p:cNvPr id="3" name="Content Placeholder 2">
            <a:extLst>
              <a:ext uri="{FF2B5EF4-FFF2-40B4-BE49-F238E27FC236}">
                <a16:creationId xmlns:a16="http://schemas.microsoft.com/office/drawing/2014/main" id="{180752FC-FD17-4090-A3AD-4B6AC7178592}"/>
              </a:ext>
            </a:extLst>
          </p:cNvPr>
          <p:cNvSpPr>
            <a:spLocks noGrp="1"/>
          </p:cNvSpPr>
          <p:nvPr>
            <p:ph sz="quarter" idx="13"/>
          </p:nvPr>
        </p:nvSpPr>
        <p:spPr/>
        <p:txBody>
          <a:bodyPr>
            <a:normAutofit fontScale="47500" lnSpcReduction="20000"/>
          </a:bodyPr>
          <a:lstStyle/>
          <a:p>
            <a:pPr fontAlgn="auto">
              <a:spcBef>
                <a:spcPct val="100000"/>
              </a:spcBef>
              <a:spcAft>
                <a:spcPts val="0"/>
              </a:spcAft>
              <a:buSzPct val="99000"/>
              <a:tabLst/>
            </a:pPr>
            <a:r>
              <a:rPr lang="es-ES" sz="4500" kern="1200" dirty="0">
                <a:sym typeface="Arial"/>
              </a:rPr>
              <a:t>¿Estas declaraciones representan el mando del incidente o la coordinación del incidente?</a:t>
            </a:r>
          </a:p>
          <a:p>
            <a:pPr fontAlgn="auto">
              <a:spcBef>
                <a:spcPct val="100000"/>
              </a:spcBef>
              <a:spcAft>
                <a:spcPts val="0"/>
              </a:spcAft>
              <a:buSzPct val="99000"/>
              <a:tabLst/>
            </a:pPr>
            <a:r>
              <a:rPr lang="es-ES" sz="4500" kern="1200" dirty="0">
                <a:sym typeface="Arial"/>
              </a:rPr>
              <a:t>Establecer objetivos, hacer asignaciones y ordenar recursos.</a:t>
            </a:r>
          </a:p>
          <a:p>
            <a:pPr fontAlgn="auto">
              <a:spcBef>
                <a:spcPct val="100000"/>
              </a:spcBef>
              <a:spcAft>
                <a:spcPts val="0"/>
              </a:spcAft>
              <a:buSzPct val="99000"/>
              <a:tabLst/>
            </a:pPr>
            <a:r>
              <a:rPr lang="es-ES" sz="4500" kern="1200" dirty="0">
                <a:sym typeface="Arial"/>
              </a:rPr>
              <a:t>Recopilar, analizar y diseminar información.</a:t>
            </a:r>
          </a:p>
          <a:p>
            <a:pPr fontAlgn="auto">
              <a:spcBef>
                <a:spcPct val="100000"/>
              </a:spcBef>
              <a:spcAft>
                <a:spcPts val="0"/>
              </a:spcAft>
              <a:buSzPct val="99000"/>
              <a:tabLst/>
            </a:pPr>
            <a:r>
              <a:rPr lang="es-ES" sz="4500" kern="1200" dirty="0">
                <a:sym typeface="Arial"/>
              </a:rPr>
              <a:t>Sincronizar los mensajes de información pública.</a:t>
            </a:r>
          </a:p>
          <a:p>
            <a:pPr fontAlgn="auto">
              <a:spcBef>
                <a:spcPct val="100000"/>
              </a:spcBef>
              <a:spcAft>
                <a:spcPts val="0"/>
              </a:spcAft>
              <a:buSzPct val="99000"/>
              <a:tabLst/>
            </a:pPr>
            <a:r>
              <a:rPr lang="es-ES" sz="4500" kern="1200" dirty="0">
                <a:sym typeface="Arial"/>
              </a:rPr>
              <a:t>Establecer prioridades entre incidentes.</a:t>
            </a:r>
            <a:endParaRPr lang="en-US" dirty="0"/>
          </a:p>
        </p:txBody>
      </p:sp>
      <p:pic>
        <p:nvPicPr>
          <p:cNvPr id="8" name="Content Placeholder 7" descr="Discussion Question Icon">
            <a:extLst>
              <a:ext uri="{FF2B5EF4-FFF2-40B4-BE49-F238E27FC236}">
                <a16:creationId xmlns:a16="http://schemas.microsoft.com/office/drawing/2014/main" id="{ADCF0742-7C7D-4EBD-951B-975BB1ABD484}"/>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7386615" y="3162263"/>
            <a:ext cx="314369" cy="533474"/>
          </a:xfrm>
          <a:prstGeom prst="rect">
            <a:avLst/>
          </a:prstGeom>
        </p:spPr>
      </p:pic>
    </p:spTree>
    <p:extLst>
      <p:ext uri="{BB962C8B-B14F-4D97-AF65-F5344CB8AC3E}">
        <p14:creationId xmlns:p14="http://schemas.microsoft.com/office/powerpoint/2010/main" val="2247548622"/>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Resumen de la lección 3</a:t>
            </a:r>
            <a:endParaRPr lang="en-US"/>
          </a:p>
        </p:txBody>
      </p:sp>
      <p:sp>
        <p:nvSpPr>
          <p:cNvPr id="3" name="Content Placeholder 2">
            <a:extLst>
              <a:ext uri="{FF2B5EF4-FFF2-40B4-BE49-F238E27FC236}">
                <a16:creationId xmlns:a16="http://schemas.microsoft.com/office/drawing/2014/main" id="{07AD3BF6-4A3B-4915-9E81-AC25BBD89B38}"/>
              </a:ext>
            </a:extLst>
          </p:cNvPr>
          <p:cNvSpPr>
            <a:spLocks noGrp="1"/>
          </p:cNvSpPr>
          <p:nvPr>
            <p:ph idx="1"/>
          </p:nvPr>
        </p:nvSpPr>
        <p:spPr/>
        <p:txBody>
          <a:bodyPr>
            <a:normAutofit fontScale="62500" lnSpcReduction="20000"/>
          </a:bodyPr>
          <a:lstStyle/>
          <a:p>
            <a:pPr fontAlgn="auto">
              <a:spcBef>
                <a:spcPct val="100000"/>
              </a:spcBef>
              <a:buSzPct val="99000"/>
              <a:tabLst/>
            </a:pPr>
            <a:r>
              <a:rPr lang="es-ES" kern="1200">
                <a:sym typeface="Arial"/>
              </a:rPr>
              <a:t>Esta lección presentó: </a:t>
            </a:r>
          </a:p>
          <a:p>
            <a:pPr marL="381000" lvl="1" indent="-381000" fontAlgn="auto">
              <a:spcBef>
                <a:spcPct val="100000"/>
              </a:spcBef>
              <a:buSzPct val="99000"/>
              <a:buFont typeface="Arial"/>
              <a:buChar char="•"/>
              <a:tabLst/>
            </a:pPr>
            <a:r>
              <a:rPr lang="es-ES" kern="1200">
                <a:ea typeface="+mn-ea"/>
                <a:sym typeface="Arial"/>
              </a:rPr>
              <a:t>Las cinco áreas funcionales principales del Sistema de Comando de Incidentes (ICS).</a:t>
            </a:r>
          </a:p>
          <a:p>
            <a:pPr marL="381000" lvl="1" indent="-381000" fontAlgn="auto">
              <a:spcBef>
                <a:spcPct val="100000"/>
              </a:spcBef>
              <a:buSzPct val="99000"/>
              <a:buFont typeface="Arial"/>
              <a:buChar char="•"/>
              <a:tabLst/>
            </a:pPr>
            <a:r>
              <a:rPr lang="es-ES" kern="1200">
                <a:ea typeface="+mn-ea"/>
                <a:sym typeface="Arial"/>
              </a:rPr>
              <a:t>La estructura organizacional del ICS. </a:t>
            </a:r>
          </a:p>
          <a:p>
            <a:pPr marL="381000" lvl="1" indent="-381000" fontAlgn="auto">
              <a:spcBef>
                <a:spcPct val="100000"/>
              </a:spcBef>
              <a:buSzPct val="99000"/>
              <a:buFont typeface="Arial"/>
              <a:buChar char="•"/>
              <a:tabLst/>
            </a:pPr>
            <a:r>
              <a:rPr lang="es-ES" kern="1200">
                <a:ea typeface="+mn-ea"/>
                <a:sym typeface="Arial"/>
              </a:rPr>
              <a:t>Los roles y responsabilidades del Comandante del Incidente. </a:t>
            </a:r>
          </a:p>
          <a:p>
            <a:pPr marL="381000" lvl="1" indent="-381000" fontAlgn="auto">
              <a:spcBef>
                <a:spcPct val="100000"/>
              </a:spcBef>
              <a:buSzPct val="99000"/>
              <a:buFont typeface="Arial"/>
              <a:buChar char="•"/>
              <a:tabLst/>
            </a:pPr>
            <a:r>
              <a:rPr lang="es-ES" kern="1200">
                <a:ea typeface="+mn-ea"/>
                <a:sym typeface="Arial"/>
              </a:rPr>
              <a:t>La selección y transferencia de comandantes del incidente. </a:t>
            </a:r>
          </a:p>
          <a:p>
            <a:pPr marL="381000" lvl="1" indent="-381000" fontAlgn="auto">
              <a:spcBef>
                <a:spcPct val="100000"/>
              </a:spcBef>
              <a:buSzPct val="99000"/>
              <a:buFont typeface="Arial"/>
              <a:buChar char="•"/>
              <a:tabLst/>
            </a:pPr>
            <a:r>
              <a:rPr lang="es-ES" kern="1200">
                <a:ea typeface="+mn-ea"/>
                <a:sym typeface="Arial"/>
              </a:rPr>
              <a:t>Los roles y responsabilidades del personal de mando.</a:t>
            </a:r>
          </a:p>
          <a:p>
            <a:pPr marL="381000" lvl="1" indent="-381000" fontAlgn="auto">
              <a:spcBef>
                <a:spcPct val="100000"/>
              </a:spcBef>
              <a:buSzPct val="99000"/>
              <a:buFont typeface="Arial"/>
              <a:buChar char="•"/>
              <a:tabLst/>
            </a:pPr>
            <a:r>
              <a:rPr lang="es-ES" kern="1200">
                <a:ea typeface="+mn-ea"/>
                <a:sym typeface="Arial"/>
              </a:rPr>
              <a:t>Las diferencias entre el mando del incidente y la coordinación del incidente. </a:t>
            </a:r>
          </a:p>
          <a:p>
            <a:pPr>
              <a:spcBef>
                <a:spcPct val="100000"/>
              </a:spcBef>
              <a:buSzPct val="99000"/>
            </a:pPr>
            <a:r>
              <a:rPr lang="es-ES" kern="1200">
                <a:sym typeface="Arial"/>
              </a:rPr>
              <a:t>La próxima lección presentará una introducción a los roles del Estado Mayor del ICS.</a:t>
            </a:r>
            <a:endParaRPr lang="en-US"/>
          </a:p>
        </p:txBody>
      </p:sp>
      <p:sp>
        <p:nvSpPr>
          <p:cNvPr id="6" name="Slide Number Placeholder 5">
            <a:extLst>
              <a:ext uri="{FF2B5EF4-FFF2-40B4-BE49-F238E27FC236}">
                <a16:creationId xmlns:a16="http://schemas.microsoft.com/office/drawing/2014/main" id="{45411F10-4180-49C0-BE65-8D7B271EF8B7}"/>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26</a:t>
            </a:fld>
            <a:endParaRPr lang="en-US"/>
          </a:p>
        </p:txBody>
      </p:sp>
    </p:spTree>
    <p:extLst>
      <p:ext uri="{BB962C8B-B14F-4D97-AF65-F5344CB8AC3E}">
        <p14:creationId xmlns:p14="http://schemas.microsoft.com/office/powerpoint/2010/main" val="394625055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Cinco áreas funcionales principales del ICS</a:t>
            </a:r>
          </a:p>
        </p:txBody>
      </p:sp>
      <p:sp>
        <p:nvSpPr>
          <p:cNvPr id="3" name="Content Placeholder 2">
            <a:extLst>
              <a:ext uri="{FF2B5EF4-FFF2-40B4-BE49-F238E27FC236}">
                <a16:creationId xmlns:a16="http://schemas.microsoft.com/office/drawing/2014/main" id="{36AD93E9-B632-41F7-95A8-E74EC08235AE}"/>
              </a:ext>
            </a:extLst>
          </p:cNvPr>
          <p:cNvSpPr>
            <a:spLocks noGrp="1"/>
          </p:cNvSpPr>
          <p:nvPr>
            <p:ph sz="quarter" idx="13"/>
          </p:nvPr>
        </p:nvSpPr>
        <p:spPr/>
        <p:txBody>
          <a:bodyPr>
            <a:normAutofit fontScale="70000" lnSpcReduction="20000"/>
          </a:bodyPr>
          <a:lstStyle/>
          <a:p>
            <a:pPr fontAlgn="auto">
              <a:spcBef>
                <a:spcPct val="100000"/>
              </a:spcBef>
              <a:spcAft>
                <a:spcPts val="0"/>
              </a:spcAft>
              <a:buSzPct val="99000"/>
              <a:tabLst/>
            </a:pPr>
            <a:r>
              <a:rPr lang="es-ES" kern="1200">
                <a:sym typeface="Arial"/>
              </a:rPr>
              <a:t>Existen cinco áreas funcionales mayores en el Sistema de Comando de Incidentes (ICS) que forman la base en que se desarrolla una organización de manejo de incidentes. </a:t>
            </a:r>
          </a:p>
          <a:p>
            <a:pPr fontAlgn="auto">
              <a:spcBef>
                <a:spcPct val="100000"/>
              </a:spcBef>
              <a:spcAft>
                <a:spcPts val="0"/>
              </a:spcAft>
              <a:buSzPct val="99000"/>
              <a:tabLst/>
            </a:pPr>
            <a:r>
              <a:rPr lang="es-ES" kern="1200">
                <a:sym typeface="Arial"/>
              </a:rPr>
              <a:t>Estas funciones se aplican a incidentes de todo tamaño y tipo, incluyendo tanto los eventos planeados como los que ocurren sin previo aviso. </a:t>
            </a:r>
          </a:p>
          <a:p>
            <a:pPr fontAlgn="auto">
              <a:spcBef>
                <a:spcPct val="100000"/>
              </a:spcBef>
              <a:spcAft>
                <a:spcPts val="0"/>
              </a:spcAft>
              <a:buSzPct val="99000"/>
              <a:tabLst/>
            </a:pPr>
            <a:r>
              <a:rPr lang="es-ES" kern="1200">
                <a:sym typeface="Arial"/>
              </a:rPr>
              <a:t>Si usted se encuentra en un incidente y escucha estos términos, es importante que esté enterado de qué significan. Por ejemplo, podrían mandar que usted provea documentos para la Sección de Planificación o recibos para la Sección de Finanzas/Administración. </a:t>
            </a:r>
            <a:endParaRPr lang="en-US"/>
          </a:p>
        </p:txBody>
      </p:sp>
      <p:pic>
        <p:nvPicPr>
          <p:cNvPr id="8" name="Content Placeholder 7" descr="Image showing five blocks labeled Command, Operations, Planning, Logistics, Finance/Administration.">
            <a:extLst>
              <a:ext uri="{FF2B5EF4-FFF2-40B4-BE49-F238E27FC236}">
                <a16:creationId xmlns:a16="http://schemas.microsoft.com/office/drawing/2014/main" id="{E4B517DA-CBFF-4E90-869B-72319660BEDE}"/>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524482" y="2176287"/>
            <a:ext cx="2038635" cy="2505425"/>
          </a:xfrm>
          <a:prstGeom prst="rect">
            <a:avLst/>
          </a:prstGeom>
        </p:spPr>
      </p:pic>
      <p:sp>
        <p:nvSpPr>
          <p:cNvPr id="9" name="Slide Number Placeholder 8">
            <a:extLst>
              <a:ext uri="{FF2B5EF4-FFF2-40B4-BE49-F238E27FC236}">
                <a16:creationId xmlns:a16="http://schemas.microsoft.com/office/drawing/2014/main" id="{A0F4C77D-6E8E-4393-A75E-5DC0F4D86CD9}"/>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3</a:t>
            </a:fld>
            <a:endParaRPr lang="en-US"/>
          </a:p>
        </p:txBody>
      </p:sp>
    </p:spTree>
    <p:extLst>
      <p:ext uri="{BB962C8B-B14F-4D97-AF65-F5344CB8AC3E}">
        <p14:creationId xmlns:p14="http://schemas.microsoft.com/office/powerpoint/2010/main" val="221316538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Descripciones de las áreas funcionales del ICS</a:t>
            </a:r>
            <a:endParaRPr lang="en-US"/>
          </a:p>
        </p:txBody>
      </p:sp>
      <p:sp>
        <p:nvSpPr>
          <p:cNvPr id="3" name="Content Placeholder 2">
            <a:extLst>
              <a:ext uri="{FF2B5EF4-FFF2-40B4-BE49-F238E27FC236}">
                <a16:creationId xmlns:a16="http://schemas.microsoft.com/office/drawing/2014/main" id="{0FB3FF18-7ED7-43F7-8A38-441DBE1421D7}"/>
              </a:ext>
            </a:extLst>
          </p:cNvPr>
          <p:cNvSpPr>
            <a:spLocks noGrp="1"/>
          </p:cNvSpPr>
          <p:nvPr>
            <p:ph sz="quarter" idx="13"/>
          </p:nvPr>
        </p:nvSpPr>
        <p:spPr/>
        <p:txBody>
          <a:bodyPr>
            <a:normAutofit fontScale="55000" lnSpcReduction="20000"/>
          </a:bodyPr>
          <a:lstStyle/>
          <a:p>
            <a:pPr fontAlgn="auto">
              <a:spcBef>
                <a:spcPct val="100000"/>
              </a:spcBef>
              <a:buSzPct val="99000"/>
              <a:tabLst/>
            </a:pPr>
            <a:r>
              <a:rPr lang="es-ES" b="1" kern="1200">
                <a:sym typeface="Arial"/>
              </a:rPr>
              <a:t>Mando del incidente: </a:t>
            </a:r>
            <a:r>
              <a:rPr lang="es-ES" kern="1200">
                <a:sym typeface="Arial"/>
              </a:rPr>
              <a:t>Fija los objetivos, estrategias y prioridades del incidente, y tiene la responsabilidad general del incidente.</a:t>
            </a:r>
            <a:r>
              <a:rPr lang="es-ES" b="1" kern="1200">
                <a:sym typeface="Arial"/>
              </a:rPr>
              <a:t> </a:t>
            </a:r>
            <a:endParaRPr lang="es-ES" kern="1200">
              <a:sym typeface="Arial"/>
            </a:endParaRPr>
          </a:p>
          <a:p>
            <a:pPr fontAlgn="auto">
              <a:spcBef>
                <a:spcPct val="100000"/>
              </a:spcBef>
              <a:buSzPct val="99000"/>
              <a:tabLst/>
            </a:pPr>
            <a:r>
              <a:rPr lang="es-ES" b="1" kern="1200">
                <a:sym typeface="Arial"/>
              </a:rPr>
              <a:t>Operaciones: </a:t>
            </a:r>
            <a:r>
              <a:rPr lang="es-ES" kern="1200">
                <a:sym typeface="Arial"/>
              </a:rPr>
              <a:t>Realiza operaciones para lograr los objetivos del incidente. Establece tácticas y dirige todos los recursos operacionales.</a:t>
            </a:r>
            <a:r>
              <a:rPr lang="es-ES" b="1" kern="1200">
                <a:sym typeface="Arial"/>
              </a:rPr>
              <a:t> </a:t>
            </a:r>
            <a:endParaRPr lang="es-ES" kern="1200">
              <a:sym typeface="Arial"/>
            </a:endParaRPr>
          </a:p>
          <a:p>
            <a:pPr fontAlgn="auto">
              <a:spcBef>
                <a:spcPct val="100000"/>
              </a:spcBef>
              <a:buSzPct val="99000"/>
              <a:tabLst/>
            </a:pPr>
            <a:r>
              <a:rPr lang="es-ES" b="1" kern="1200">
                <a:sym typeface="Arial"/>
              </a:rPr>
              <a:t>Planificación: </a:t>
            </a:r>
            <a:r>
              <a:rPr lang="es-ES" kern="1200">
                <a:sym typeface="Arial"/>
              </a:rPr>
              <a:t>Apoya al proceso de planificación de acciones del incidente al rastrear recursos, recopilar/analizar información y mantener documentación. </a:t>
            </a:r>
          </a:p>
          <a:p>
            <a:pPr fontAlgn="auto">
              <a:spcBef>
                <a:spcPct val="100000"/>
              </a:spcBef>
              <a:buSzPct val="99000"/>
              <a:tabLst/>
            </a:pPr>
            <a:r>
              <a:rPr lang="es-ES" b="1" kern="1200">
                <a:sym typeface="Arial"/>
              </a:rPr>
              <a:t>Logística: </a:t>
            </a:r>
            <a:r>
              <a:rPr lang="es-ES" kern="1200">
                <a:sym typeface="Arial"/>
              </a:rPr>
              <a:t>Organiza los recursos y servicios necesarios para apoyar los esfuerzos para lograr los objetivos del incidente (los recursos pueden incluir personal, equipos, grupos, suministros e instalaciones). </a:t>
            </a:r>
          </a:p>
          <a:p>
            <a:pPr>
              <a:spcBef>
                <a:spcPct val="100000"/>
              </a:spcBef>
              <a:buSzPct val="99000"/>
            </a:pPr>
            <a:r>
              <a:rPr lang="es-ES" b="1" kern="1200">
                <a:sym typeface="Arial"/>
              </a:rPr>
              <a:t>Finanzas/Administración: </a:t>
            </a:r>
            <a:r>
              <a:rPr lang="es-ES" kern="1200">
                <a:sym typeface="Arial"/>
              </a:rPr>
              <a:t>Supervisa los gastos vinculados con el incidente. Provee servicios de contabilidad, adquisición, registro de tiempo y análisis de costos.</a:t>
            </a:r>
            <a:r>
              <a:rPr lang="es-ES" b="1" kern="1200">
                <a:sym typeface="Arial"/>
              </a:rPr>
              <a:t> </a:t>
            </a:r>
            <a:endParaRPr lang="en-US"/>
          </a:p>
        </p:txBody>
      </p:sp>
      <p:pic>
        <p:nvPicPr>
          <p:cNvPr id="8" name="Content Placeholder 7" descr="Image showing five blocks labeled Command, Operations, Planning, Logistics, Finance/Administration.">
            <a:extLst>
              <a:ext uri="{FF2B5EF4-FFF2-40B4-BE49-F238E27FC236}">
                <a16:creationId xmlns:a16="http://schemas.microsoft.com/office/drawing/2014/main" id="{8750F419-25F0-46D6-B46A-381407909F3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524482" y="2176287"/>
            <a:ext cx="2038635" cy="2505425"/>
          </a:xfrm>
          <a:prstGeom prst="rect">
            <a:avLst/>
          </a:prstGeom>
        </p:spPr>
      </p:pic>
      <p:sp>
        <p:nvSpPr>
          <p:cNvPr id="9" name="Slide Number Placeholder 8">
            <a:extLst>
              <a:ext uri="{FF2B5EF4-FFF2-40B4-BE49-F238E27FC236}">
                <a16:creationId xmlns:a16="http://schemas.microsoft.com/office/drawing/2014/main" id="{70995C2B-7F29-4A15-9739-CD2D5D4D5B94}"/>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4</a:t>
            </a:fld>
            <a:endParaRPr lang="en-US"/>
          </a:p>
        </p:txBody>
      </p:sp>
    </p:spTree>
    <p:extLst>
      <p:ext uri="{BB962C8B-B14F-4D97-AF65-F5344CB8AC3E}">
        <p14:creationId xmlns:p14="http://schemas.microsoft.com/office/powerpoint/2010/main" val="138976874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Función de inteligencia/investigaciones en el ICS</a:t>
            </a:r>
            <a:endParaRPr lang="en-US"/>
          </a:p>
        </p:txBody>
      </p:sp>
      <p:sp>
        <p:nvSpPr>
          <p:cNvPr id="3" name="Content Placeholder 2">
            <a:extLst>
              <a:ext uri="{FF2B5EF4-FFF2-40B4-BE49-F238E27FC236}">
                <a16:creationId xmlns:a16="http://schemas.microsoft.com/office/drawing/2014/main" id="{8456FD51-B392-48EB-95D2-BDEEC2475CB2}"/>
              </a:ext>
            </a:extLst>
          </p:cNvPr>
          <p:cNvSpPr>
            <a:spLocks noGrp="1"/>
          </p:cNvSpPr>
          <p:nvPr>
            <p:ph sz="quarter" idx="13"/>
          </p:nvPr>
        </p:nvSpPr>
        <p:spPr/>
        <p:txBody>
          <a:bodyPr>
            <a:normAutofit fontScale="92500" lnSpcReduction="20000"/>
          </a:bodyPr>
          <a:lstStyle/>
          <a:p>
            <a:pPr>
              <a:spcBef>
                <a:spcPct val="100000"/>
              </a:spcBef>
              <a:buSzPct val="99000"/>
            </a:pPr>
            <a:r>
              <a:rPr lang="es-ES" kern="1200">
                <a:sym typeface="Arial"/>
              </a:rPr>
              <a:t>Inteligencia/Investigaciones (I/I, por sus siglas en inglés) es la sexta función del ICS que se identifica en el NIMS. La función de inteligencia / investigaciones se puede establecer para recopilar, analizar y diseminar información e inteligencia relacionada con el incidente en aquellos incidentes que incluyen una recopilación intensiva de inteligencia y actividades investigativas (tal como un acto criminal o terrorista, o una investigación epidemiológica, de accidente o de víctimas masivas).</a:t>
            </a:r>
            <a:endParaRPr lang="en-US"/>
          </a:p>
        </p:txBody>
      </p:sp>
      <p:pic>
        <p:nvPicPr>
          <p:cNvPr id="8" name="Content Placeholder 7" descr="NIMS Org Chart with Incident Commander or Unified Command at the top, Command Staff next level, Operations Section, Possible location for Intelligence/Investigations Section, Planning Section, Logistics Section, Finance/Administration Section. Text box pointing to Command Staff, Planning Section, Intelligence/Investigations Function, Operations Section. Box says Possible Locations for The Intelligence/Investigations Function.">
            <a:extLst>
              <a:ext uri="{FF2B5EF4-FFF2-40B4-BE49-F238E27FC236}">
                <a16:creationId xmlns:a16="http://schemas.microsoft.com/office/drawing/2014/main" id="{A50BD236-EA2A-4836-B70F-08536F190B3E}"/>
              </a:ext>
            </a:extLst>
          </p:cNvPr>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6552459" y="2944760"/>
            <a:ext cx="1982681" cy="968479"/>
          </a:xfrm>
          <a:prstGeom prst="rect">
            <a:avLst/>
          </a:prstGeom>
        </p:spPr>
      </p:pic>
      <p:sp>
        <p:nvSpPr>
          <p:cNvPr id="9" name="Slide Number Placeholder 8">
            <a:extLst>
              <a:ext uri="{FF2B5EF4-FFF2-40B4-BE49-F238E27FC236}">
                <a16:creationId xmlns:a16="http://schemas.microsoft.com/office/drawing/2014/main" id="{EF0F958F-BF3F-4CD9-A3FB-F58701B1B720}"/>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5</a:t>
            </a:fld>
            <a:endParaRPr lang="en-US"/>
          </a:p>
        </p:txBody>
      </p:sp>
    </p:spTree>
    <p:extLst>
      <p:ext uri="{BB962C8B-B14F-4D97-AF65-F5344CB8AC3E}">
        <p14:creationId xmlns:p14="http://schemas.microsoft.com/office/powerpoint/2010/main" val="122963508"/>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Repaso de las áreas funcionales</a:t>
            </a:r>
          </a:p>
        </p:txBody>
      </p:sp>
      <p:sp>
        <p:nvSpPr>
          <p:cNvPr id="7" name="Content Placeholder 6">
            <a:extLst>
              <a:ext uri="{FF2B5EF4-FFF2-40B4-BE49-F238E27FC236}">
                <a16:creationId xmlns:a16="http://schemas.microsoft.com/office/drawing/2014/main" id="{31AB6823-72BC-46E2-9D0C-91182B15E581}"/>
              </a:ext>
            </a:extLst>
          </p:cNvPr>
          <p:cNvSpPr>
            <a:spLocks noGrp="1"/>
          </p:cNvSpPr>
          <p:nvPr>
            <p:ph sz="quarter" idx="14"/>
          </p:nvPr>
        </p:nvSpPr>
        <p:spPr/>
        <p:txBody>
          <a:bodyPr/>
          <a:lstStyle/>
          <a:p>
            <a:pPr>
              <a:spcBef>
                <a:spcPct val="100000"/>
              </a:spcBef>
              <a:buSzPct val="99000"/>
            </a:pPr>
            <a:r>
              <a:rPr lang="es-ES" kern="1200">
                <a:sym typeface="Arial"/>
              </a:rPr>
              <a:t>¿Cuál área funcional del ICS apoya el proceso de planificación de acciones del incidente al rastrear recursos, recopilar/analizar información y mantener documentación?</a:t>
            </a:r>
            <a:endParaRPr lang="en-US"/>
          </a:p>
        </p:txBody>
      </p:sp>
      <p:pic>
        <p:nvPicPr>
          <p:cNvPr id="8" name="Content Placeholder 7" descr="Discussion Question Icon">
            <a:extLst>
              <a:ext uri="{FF2B5EF4-FFF2-40B4-BE49-F238E27FC236}">
                <a16:creationId xmlns:a16="http://schemas.microsoft.com/office/drawing/2014/main" id="{292C40AC-9411-4C26-A612-E65684E207AC}"/>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85815" y="3167025"/>
            <a:ext cx="314369" cy="533474"/>
          </a:xfrm>
          <a:prstGeom prst="rect">
            <a:avLst/>
          </a:prstGeom>
        </p:spPr>
      </p:pic>
      <p:sp>
        <p:nvSpPr>
          <p:cNvPr id="9" name="Slide Number Placeholder 8">
            <a:extLst>
              <a:ext uri="{FF2B5EF4-FFF2-40B4-BE49-F238E27FC236}">
                <a16:creationId xmlns:a16="http://schemas.microsoft.com/office/drawing/2014/main" id="{6DC6B1D6-17ED-4BF2-B9C4-91AA57A0951C}"/>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6</a:t>
            </a:fld>
            <a:endParaRPr lang="en-US"/>
          </a:p>
        </p:txBody>
      </p:sp>
    </p:spTree>
    <p:extLst>
      <p:ext uri="{BB962C8B-B14F-4D97-AF65-F5344CB8AC3E}">
        <p14:creationId xmlns:p14="http://schemas.microsoft.com/office/powerpoint/2010/main" val="1788937003"/>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Repaso de las áreas funcionales</a:t>
            </a:r>
          </a:p>
        </p:txBody>
      </p:sp>
      <p:sp>
        <p:nvSpPr>
          <p:cNvPr id="7" name="Content Placeholder 6">
            <a:extLst>
              <a:ext uri="{FF2B5EF4-FFF2-40B4-BE49-F238E27FC236}">
                <a16:creationId xmlns:a16="http://schemas.microsoft.com/office/drawing/2014/main" id="{786D0E7E-7403-4650-9802-4DF9AD3DC877}"/>
              </a:ext>
            </a:extLst>
          </p:cNvPr>
          <p:cNvSpPr>
            <a:spLocks noGrp="1"/>
          </p:cNvSpPr>
          <p:nvPr>
            <p:ph sz="quarter" idx="14"/>
          </p:nvPr>
        </p:nvSpPr>
        <p:spPr/>
        <p:txBody>
          <a:bodyPr/>
          <a:lstStyle/>
          <a:p>
            <a:pPr>
              <a:spcBef>
                <a:spcPct val="100000"/>
              </a:spcBef>
              <a:buSzPct val="99000"/>
            </a:pPr>
            <a:r>
              <a:rPr lang="es-ES" kern="1200">
                <a:sym typeface="Arial"/>
              </a:rPr>
              <a:t>¿Cuál área funcional del ICS apoya al proceso de planificación de acciones del incidente al rastrear recursos, recopilar/analizar información y mantener documentación?</a:t>
            </a:r>
            <a:endParaRPr lang="en-US"/>
          </a:p>
        </p:txBody>
      </p:sp>
      <p:pic>
        <p:nvPicPr>
          <p:cNvPr id="8" name="Content Placeholder 7" descr="Discussion Question Icon">
            <a:extLst>
              <a:ext uri="{FF2B5EF4-FFF2-40B4-BE49-F238E27FC236}">
                <a16:creationId xmlns:a16="http://schemas.microsoft.com/office/drawing/2014/main" id="{5809A7BD-3D70-4216-927D-C3432564B403}"/>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85815" y="3167025"/>
            <a:ext cx="314369" cy="533474"/>
          </a:xfrm>
          <a:prstGeom prst="rect">
            <a:avLst/>
          </a:prstGeom>
        </p:spPr>
      </p:pic>
      <p:sp>
        <p:nvSpPr>
          <p:cNvPr id="9" name="Slide Number Placeholder 8">
            <a:extLst>
              <a:ext uri="{FF2B5EF4-FFF2-40B4-BE49-F238E27FC236}">
                <a16:creationId xmlns:a16="http://schemas.microsoft.com/office/drawing/2014/main" id="{8A8CD4F6-16F2-496C-8FAD-EAB98417B31B}"/>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7</a:t>
            </a:fld>
            <a:endParaRPr lang="en-US"/>
          </a:p>
        </p:txBody>
      </p:sp>
    </p:spTree>
    <p:extLst>
      <p:ext uri="{BB962C8B-B14F-4D97-AF65-F5344CB8AC3E}">
        <p14:creationId xmlns:p14="http://schemas.microsoft.com/office/powerpoint/2010/main" val="1630054086"/>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La estructura del ICS</a:t>
            </a:r>
          </a:p>
        </p:txBody>
      </p:sp>
      <p:sp>
        <p:nvSpPr>
          <p:cNvPr id="3" name="Content Placeholder 2">
            <a:extLst>
              <a:ext uri="{FF2B5EF4-FFF2-40B4-BE49-F238E27FC236}">
                <a16:creationId xmlns:a16="http://schemas.microsoft.com/office/drawing/2014/main" id="{180D9AB6-9BCD-4C3C-9310-D938D7E3DC5D}"/>
              </a:ext>
            </a:extLst>
          </p:cNvPr>
          <p:cNvSpPr>
            <a:spLocks noGrp="1"/>
          </p:cNvSpPr>
          <p:nvPr>
            <p:ph sz="quarter" idx="13"/>
          </p:nvPr>
        </p:nvSpPr>
        <p:spPr/>
        <p:txBody>
          <a:bodyPr>
            <a:normAutofit fontScale="85000" lnSpcReduction="20000"/>
          </a:bodyPr>
          <a:lstStyle/>
          <a:p>
            <a:pPr>
              <a:spcBef>
                <a:spcPct val="100000"/>
              </a:spcBef>
              <a:buSzPct val="99000"/>
            </a:pPr>
            <a:r>
              <a:rPr lang="es-ES" kern="1200">
                <a:sym typeface="Arial"/>
              </a:rPr>
              <a:t>Aquí se muestra la estructura organizacional estándar del Sistema de comando de Incidentes (ICS). El mando del incidente, que podría ser un solo Comandante del Incidente o un Comando Unificado, liderará los esfuerzos y asignará el personal de mando y el Estado Mayor según sea necesario. Por el resto de esta lección, hablaremos de la función de mando del incidente y el personal de mando.</a:t>
            </a:r>
            <a:endParaRPr lang="en-US"/>
          </a:p>
        </p:txBody>
      </p:sp>
      <p:pic>
        <p:nvPicPr>
          <p:cNvPr id="8" name="Content Placeholder 7" descr="Incident Command. Command Staff, Public Information Officer, Safety Officer, Liaison Officer. General Staff, Operations Section Chief, Planning Section Chief, Logistics Section Chief, Finance/Administration Section Chief.">
            <a:extLst>
              <a:ext uri="{FF2B5EF4-FFF2-40B4-BE49-F238E27FC236}">
                <a16:creationId xmlns:a16="http://schemas.microsoft.com/office/drawing/2014/main" id="{CF7E49E8-95F6-4EEF-957B-2EAD3FFC533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2455604" y="3471863"/>
            <a:ext cx="4232792" cy="2233612"/>
          </a:xfrm>
          <a:prstGeom prst="rect">
            <a:avLst/>
          </a:prstGeom>
        </p:spPr>
      </p:pic>
      <p:sp>
        <p:nvSpPr>
          <p:cNvPr id="9" name="Slide Number Placeholder 8">
            <a:extLst>
              <a:ext uri="{FF2B5EF4-FFF2-40B4-BE49-F238E27FC236}">
                <a16:creationId xmlns:a16="http://schemas.microsoft.com/office/drawing/2014/main" id="{ADC1054B-FEED-4A12-89B8-A0C660903F56}"/>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8</a:t>
            </a:fld>
            <a:endParaRPr lang="en-US"/>
          </a:p>
        </p:txBody>
      </p:sp>
    </p:spTree>
    <p:extLst>
      <p:ext uri="{BB962C8B-B14F-4D97-AF65-F5344CB8AC3E}">
        <p14:creationId xmlns:p14="http://schemas.microsoft.com/office/powerpoint/2010/main" val="252015250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Definición de mando del incidente</a:t>
            </a:r>
            <a:endParaRPr lang="en-US"/>
          </a:p>
        </p:txBody>
      </p:sp>
      <p:sp>
        <p:nvSpPr>
          <p:cNvPr id="3" name="Content Placeholder 2">
            <a:extLst>
              <a:ext uri="{FF2B5EF4-FFF2-40B4-BE49-F238E27FC236}">
                <a16:creationId xmlns:a16="http://schemas.microsoft.com/office/drawing/2014/main" id="{259EDCAE-B22A-41C6-B90F-9963E4DDB6C0}"/>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El Sistema Nacional de Manejo de Incidentes (NIMS) define </a:t>
            </a:r>
            <a:r>
              <a:rPr lang="es-ES" b="1" kern="1200">
                <a:sym typeface="Arial"/>
              </a:rPr>
              <a:t>el mando</a:t>
            </a:r>
            <a:r>
              <a:rPr lang="es-ES" kern="1200">
                <a:sym typeface="Arial"/>
              </a:rPr>
              <a:t> como el acto de dirigir, ordenar o controlar mediante autoridad explícita de naturaleza legal, reglamentaria o delegada. </a:t>
            </a:r>
          </a:p>
          <a:p>
            <a:pPr fontAlgn="auto">
              <a:spcBef>
                <a:spcPct val="100000"/>
              </a:spcBef>
              <a:spcAft>
                <a:spcPts val="0"/>
              </a:spcAft>
              <a:buSzPct val="99000"/>
              <a:tabLst/>
            </a:pPr>
            <a:r>
              <a:rPr lang="es-ES" kern="1200">
                <a:sym typeface="Arial"/>
              </a:rPr>
              <a:t>Cuando se usa el Sistema de Comando de Incidentes (ICS) para manejar un incidente, se asigna un </a:t>
            </a:r>
            <a:r>
              <a:rPr lang="es-ES" b="1" kern="1200">
                <a:sym typeface="Arial"/>
              </a:rPr>
              <a:t>Comandante del Incidente</a:t>
            </a:r>
            <a:r>
              <a:rPr lang="es-ES" kern="1200">
                <a:sym typeface="Arial"/>
              </a:rPr>
              <a:t>. El Comandante del Incidente tiene la autoridad para establecer objetivos, hacer asignaciones y ordenar recursos. Para lograr esos fines, el Comandante del Incidente trabaja estrechamente con el personal y expertos técnicos para analizar la situación y considerar estrategias alternas. </a:t>
            </a:r>
          </a:p>
          <a:p>
            <a:pPr fontAlgn="auto">
              <a:spcBef>
                <a:spcPct val="100000"/>
              </a:spcBef>
              <a:spcAft>
                <a:spcPts val="0"/>
              </a:spcAft>
              <a:buSzPct val="99000"/>
              <a:tabLst/>
            </a:pPr>
            <a:r>
              <a:rPr lang="es-ES" kern="1200">
                <a:sym typeface="Arial"/>
              </a:rPr>
              <a:t>El Comandante del Incidente debería tener la capacitación, experiencia y conocimiento para cumplir este rol. Las calificaciones para servir como un Comandante del Incidente no deberían ser basadas solamente en el rango, grado o conocimientos técnicos. </a:t>
            </a:r>
            <a:endParaRPr lang="en-US"/>
          </a:p>
        </p:txBody>
      </p:sp>
      <p:pic>
        <p:nvPicPr>
          <p:cNvPr id="8" name="Content Placeholder 7" descr="An Incident Commander discussing strategy.">
            <a:extLst>
              <a:ext uri="{FF2B5EF4-FFF2-40B4-BE49-F238E27FC236}">
                <a16:creationId xmlns:a16="http://schemas.microsoft.com/office/drawing/2014/main" id="{F55F72D6-C646-41AC-B5C8-12D74FA08F84}"/>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86400" y="1979612"/>
            <a:ext cx="2286000" cy="2908300"/>
          </a:xfrm>
          <a:prstGeom prst="rect">
            <a:avLst/>
          </a:prstGeom>
        </p:spPr>
      </p:pic>
      <p:sp>
        <p:nvSpPr>
          <p:cNvPr id="9" name="Slide Number Placeholder 8">
            <a:extLst>
              <a:ext uri="{FF2B5EF4-FFF2-40B4-BE49-F238E27FC236}">
                <a16:creationId xmlns:a16="http://schemas.microsoft.com/office/drawing/2014/main" id="{264204A7-965A-46BA-BA9E-D9E111D7E3E1}"/>
              </a:ext>
            </a:extLst>
          </p:cNvPr>
          <p:cNvSpPr>
            <a:spLocks noGrp="1"/>
          </p:cNvSpPr>
          <p:nvPr>
            <p:ph type="sldNum" sz="quarter" idx="12"/>
          </p:nvPr>
        </p:nvSpPr>
        <p:spPr/>
        <p:txBody>
          <a:bodyPr/>
          <a:lstStyle/>
          <a:p>
            <a:pPr>
              <a:spcBef>
                <a:spcPts val="100"/>
              </a:spcBef>
              <a:buSzPct val="99000"/>
            </a:pPr>
            <a:fld id="{CB9FFDEB-10BF-4E55-B2C8-4A2FE78E2F45}" type="slidenum">
              <a:rPr lang="en-US" smtClean="0"/>
              <a:pPr>
                <a:spcBef>
                  <a:spcPts val="100"/>
                </a:spcBef>
                <a:buSzPct val="99000"/>
              </a:pPr>
              <a:t>9</a:t>
            </a:fld>
            <a:endParaRPr lang="en-US"/>
          </a:p>
        </p:txBody>
      </p:sp>
    </p:spTree>
    <p:extLst>
      <p:ext uri="{BB962C8B-B14F-4D97-AF65-F5344CB8AC3E}">
        <p14:creationId xmlns:p14="http://schemas.microsoft.com/office/powerpoint/2010/main" val="3378081455"/>
      </p:ext>
    </p:extLst>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6.potx" id="{87FA236F-5E7C-4F8D-BD1E-D26C03F4BCD1}" vid="{D5C7932F-4394-40C8-ABE7-3049CD3103A1}"/>
    </a:ext>
  </a:extLst>
</a:theme>
</file>

<file path=docProps/app.xml><?xml version="1.0" encoding="utf-8"?>
<Properties xmlns="http://schemas.openxmlformats.org/officeDocument/2006/extended-properties" xmlns:vt="http://schemas.openxmlformats.org/officeDocument/2006/docPropsVTypes">
  <Template>EMI_PPT_V7</Template>
  <TotalTime>0</TotalTime>
  <Words>2647</Words>
  <Application>Microsoft Office PowerPoint</Application>
  <PresentationFormat>On-screen Show (4:3)</PresentationFormat>
  <Paragraphs>152</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Times New Roman</vt:lpstr>
      <vt:lpstr>Wingdings</vt:lpstr>
      <vt:lpstr>EMI_PPT</vt:lpstr>
      <vt:lpstr>Panorama de la lección 3</vt:lpstr>
      <vt:lpstr>Áreas funcionales del ICS y los roles del personal de mando</vt:lpstr>
      <vt:lpstr>Cinco áreas funcionales principales del ICS</vt:lpstr>
      <vt:lpstr>Descripciones de las áreas funcionales del ICS</vt:lpstr>
      <vt:lpstr>Función de inteligencia/investigaciones en el ICS</vt:lpstr>
      <vt:lpstr>Repaso de las áreas funcionales</vt:lpstr>
      <vt:lpstr>Repaso de las áreas funcionales</vt:lpstr>
      <vt:lpstr>La estructura del ICS</vt:lpstr>
      <vt:lpstr>Definición de mando del incidente</vt:lpstr>
      <vt:lpstr>El Comandante del Incidente</vt:lpstr>
      <vt:lpstr>Las responsabilidades del Comandante del Incidente</vt:lpstr>
      <vt:lpstr>La selección o cambio de comandantes del incidente</vt:lpstr>
      <vt:lpstr>Pregunta de discusión</vt:lpstr>
      <vt:lpstr>Escenario: El Comandante Adjunto del Incidente reemplazará al Comandante del Incidente actual debido a que este tiene que atender a una emergencia familiar</vt:lpstr>
      <vt:lpstr>Delegando responsabilidades de manejo del incidente</vt:lpstr>
      <vt:lpstr>Personal de mando del ICS</vt:lpstr>
      <vt:lpstr>Video de panorama del personal de mando</vt:lpstr>
      <vt:lpstr>Roles del personal de mando - Actividad 3.1</vt:lpstr>
      <vt:lpstr>¿Cuál miembro del personal de mando se describe abajo?</vt:lpstr>
      <vt:lpstr>¿Cuál miembro del personal de mando se describe abajo?</vt:lpstr>
      <vt:lpstr>¿Cuál miembro del personal de mando se describe abajo?</vt:lpstr>
      <vt:lpstr>Coordinación de incidentes</vt:lpstr>
      <vt:lpstr>Rol del Centro de Operaciones en Emergencia </vt:lpstr>
      <vt:lpstr>Centro de Información Conjunta</vt:lpstr>
      <vt:lpstr>Mando del incidente o coordinación del incidente</vt:lpstr>
      <vt:lpstr>Resumen de la lección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2021-09-14T17:06:10Z</dcterms:created>
  <dcterms:modified xsi:type="dcterms:W3CDTF">2021-09-14T18:41:35Z</dcterms:modified>
</cp:coreProperties>
</file>